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rimo" panose="020B0604020202020204" charset="0"/>
      <p:regular r:id="rId31"/>
    </p:embeddedFont>
    <p:embeddedFont>
      <p:font typeface="Calibri" panose="020F0502020204030204" pitchFamily="34" charset="0"/>
      <p:regular r:id="rId32"/>
      <p:bold r:id="rId33"/>
      <p:italic r:id="rId34"/>
      <p:boldItalic r:id="rId35"/>
    </p:embeddedFont>
    <p:embeddedFont>
      <p:font typeface="Josefin Sans Regular" panose="020B0604020202020204" charset="-93"/>
      <p:regular r:id="rId36"/>
    </p:embeddedFont>
    <p:embeddedFont>
      <p:font typeface="Josefin Sans Regular Bold" panose="020B0604020202020204" charset="-9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725306" y="1032896"/>
            <a:ext cx="8228477" cy="8225404"/>
          </a:xfrm>
          <a:prstGeom prst="rect">
            <a:avLst/>
          </a:prstGeom>
          <a:solidFill>
            <a:srgbClr val="B5C182">
              <a:alpha val="89804"/>
            </a:srgbClr>
          </a:solidFill>
        </p:spPr>
      </p:sp>
      <p:grpSp>
        <p:nvGrpSpPr>
          <p:cNvPr id="3" name="Group 3"/>
          <p:cNvGrpSpPr/>
          <p:nvPr/>
        </p:nvGrpSpPr>
        <p:grpSpPr>
          <a:xfrm>
            <a:off x="1038028" y="5950038"/>
            <a:ext cx="7131193" cy="2554502"/>
            <a:chOff x="0" y="0"/>
            <a:chExt cx="9508258" cy="3406003"/>
          </a:xfrm>
        </p:grpSpPr>
        <p:sp>
          <p:nvSpPr>
            <p:cNvPr id="4" name="TextBox 4"/>
            <p:cNvSpPr txBox="1"/>
            <p:nvPr/>
          </p:nvSpPr>
          <p:spPr>
            <a:xfrm>
              <a:off x="0" y="2021492"/>
              <a:ext cx="9508258" cy="1384511"/>
            </a:xfrm>
            <a:prstGeom prst="rect">
              <a:avLst/>
            </a:prstGeom>
          </p:spPr>
          <p:txBody>
            <a:bodyPr lIns="0" tIns="0" rIns="0" bIns="0" rtlCol="0" anchor="t">
              <a:spAutoFit/>
            </a:bodyPr>
            <a:lstStyle/>
            <a:p>
              <a:pPr>
                <a:lnSpc>
                  <a:spcPts val="7471"/>
                </a:lnSpc>
              </a:pPr>
              <a:r>
                <a:rPr lang="en-US" sz="7471" spc="597">
                  <a:solidFill>
                    <a:srgbClr val="F7F8F3"/>
                  </a:solidFill>
                  <a:latin typeface="Josefin Sans Regular Bold"/>
                </a:rPr>
                <a:t>HT&amp;CN WEB</a:t>
              </a:r>
            </a:p>
          </p:txBody>
        </p:sp>
        <p:sp>
          <p:nvSpPr>
            <p:cNvPr id="5" name="AutoShape 5"/>
            <p:cNvSpPr/>
            <p:nvPr/>
          </p:nvSpPr>
          <p:spPr>
            <a:xfrm>
              <a:off x="0" y="0"/>
              <a:ext cx="1574168" cy="209308"/>
            </a:xfrm>
            <a:prstGeom prst="rect">
              <a:avLst/>
            </a:prstGeom>
            <a:solidFill>
              <a:srgbClr val="F7F8F3"/>
            </a:solidFill>
          </p:spPr>
        </p:sp>
        <p:sp>
          <p:nvSpPr>
            <p:cNvPr id="6" name="TextBox 6"/>
            <p:cNvSpPr txBox="1"/>
            <p:nvPr/>
          </p:nvSpPr>
          <p:spPr>
            <a:xfrm>
              <a:off x="0" y="862479"/>
              <a:ext cx="7830813" cy="601353"/>
            </a:xfrm>
            <a:prstGeom prst="rect">
              <a:avLst/>
            </a:prstGeom>
          </p:spPr>
          <p:txBody>
            <a:bodyPr lIns="0" tIns="0" rIns="0" bIns="0" rtlCol="0" anchor="t">
              <a:spAutoFit/>
            </a:bodyPr>
            <a:lstStyle/>
            <a:p>
              <a:pPr>
                <a:lnSpc>
                  <a:spcPts val="3732"/>
                </a:lnSpc>
              </a:pPr>
              <a:r>
                <a:rPr lang="en-US" sz="2666" spc="26">
                  <a:solidFill>
                    <a:srgbClr val="F7F8F3"/>
                  </a:solidFill>
                  <a:latin typeface="Josefin Sans Regular"/>
                </a:rPr>
                <a:t>BÁO CÁO BÀI TẬP LỚN</a:t>
              </a:r>
            </a:p>
          </p:txBody>
        </p:sp>
      </p:grpSp>
      <p:pic>
        <p:nvPicPr>
          <p:cNvPr id="7" name="Picture 7"/>
          <p:cNvPicPr>
            <a:picLocks noChangeAspect="1"/>
          </p:cNvPicPr>
          <p:nvPr/>
        </p:nvPicPr>
        <p:blipFill>
          <a:blip r:embed="rId2"/>
          <a:srcRect/>
          <a:stretch>
            <a:fillRect/>
          </a:stretch>
        </p:blipFill>
        <p:spPr>
          <a:xfrm>
            <a:off x="9824580" y="1341929"/>
            <a:ext cx="7607339" cy="7607339"/>
          </a:xfrm>
          <a:prstGeom prst="rect">
            <a:avLst/>
          </a:prstGeom>
        </p:spPr>
      </p:pic>
      <p:sp>
        <p:nvSpPr>
          <p:cNvPr id="8" name="TextBox 8"/>
          <p:cNvSpPr txBox="1"/>
          <p:nvPr/>
        </p:nvSpPr>
        <p:spPr>
          <a:xfrm>
            <a:off x="1028700" y="1213005"/>
            <a:ext cx="5873110" cy="1627093"/>
          </a:xfrm>
          <a:prstGeom prst="rect">
            <a:avLst/>
          </a:prstGeom>
        </p:spPr>
        <p:txBody>
          <a:bodyPr lIns="0" tIns="0" rIns="0" bIns="0" rtlCol="0" anchor="t">
            <a:spAutoFit/>
          </a:bodyPr>
          <a:lstStyle/>
          <a:p>
            <a:pPr>
              <a:lnSpc>
                <a:spcPts val="3732"/>
              </a:lnSpc>
            </a:pPr>
            <a:endParaRPr/>
          </a:p>
          <a:p>
            <a:pPr>
              <a:lnSpc>
                <a:spcPts val="3732"/>
              </a:lnSpc>
            </a:pPr>
            <a:r>
              <a:rPr lang="en-US" sz="2666" spc="26">
                <a:solidFill>
                  <a:srgbClr val="F7F8F3"/>
                </a:solidFill>
                <a:latin typeface="Josefin Sans Regular"/>
              </a:rPr>
              <a:t>PRODUCT BY</a:t>
            </a:r>
          </a:p>
          <a:p>
            <a:pPr>
              <a:lnSpc>
                <a:spcPts val="2752"/>
              </a:lnSpc>
            </a:pPr>
            <a:r>
              <a:rPr lang="en-US" sz="1966" spc="19">
                <a:solidFill>
                  <a:srgbClr val="F7F8F3"/>
                </a:solidFill>
                <a:latin typeface="Josefin Sans Regular"/>
              </a:rPr>
              <a:t>CAO NGUYỄN GIA HƯNG</a:t>
            </a:r>
          </a:p>
          <a:p>
            <a:pPr>
              <a:lnSpc>
                <a:spcPts val="2752"/>
              </a:lnSpc>
            </a:pPr>
            <a:r>
              <a:rPr lang="en-US" sz="1966" spc="19">
                <a:solidFill>
                  <a:srgbClr val="F7F8F3"/>
                </a:solidFill>
                <a:latin typeface="Josefin Sans Regular"/>
              </a:rPr>
              <a:t>LÊ NGUYỆT CHÂU SA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1028700" y="1143668"/>
            <a:ext cx="857250" cy="152400"/>
          </a:xfrm>
          <a:prstGeom prst="rect">
            <a:avLst/>
          </a:prstGeom>
          <a:solidFill>
            <a:srgbClr val="5C701F"/>
          </a:solidFill>
        </p:spPr>
      </p:sp>
      <p:pic>
        <p:nvPicPr>
          <p:cNvPr id="3" name="Picture 3"/>
          <p:cNvPicPr>
            <a:picLocks noChangeAspect="1"/>
          </p:cNvPicPr>
          <p:nvPr/>
        </p:nvPicPr>
        <p:blipFill>
          <a:blip r:embed="rId2"/>
          <a:srcRect/>
          <a:stretch>
            <a:fillRect/>
          </a:stretch>
        </p:blipFill>
        <p:spPr>
          <a:xfrm>
            <a:off x="8819294" y="2204544"/>
            <a:ext cx="9116041" cy="6493618"/>
          </a:xfrm>
          <a:prstGeom prst="rect">
            <a:avLst/>
          </a:prstGeom>
        </p:spPr>
      </p:pic>
      <p:sp>
        <p:nvSpPr>
          <p:cNvPr id="4" name="TextBox 4"/>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LAYOUT</a:t>
            </a:r>
          </a:p>
        </p:txBody>
      </p:sp>
      <p:sp>
        <p:nvSpPr>
          <p:cNvPr id="5" name="TextBox 5"/>
          <p:cNvSpPr txBox="1"/>
          <p:nvPr/>
        </p:nvSpPr>
        <p:spPr>
          <a:xfrm>
            <a:off x="1028700" y="1505741"/>
            <a:ext cx="9791442" cy="485775"/>
          </a:xfrm>
          <a:prstGeom prst="rect">
            <a:avLst/>
          </a:prstGeom>
        </p:spPr>
        <p:txBody>
          <a:bodyPr lIns="0" tIns="0" rIns="0" bIns="0" rtlCol="0" anchor="t">
            <a:spAutoFit/>
          </a:bodyPr>
          <a:lstStyle/>
          <a:p>
            <a:pPr>
              <a:lnSpc>
                <a:spcPts val="3840"/>
              </a:lnSpc>
            </a:pPr>
            <a:r>
              <a:rPr lang="en-US" sz="3200" spc="320">
                <a:solidFill>
                  <a:srgbClr val="B5C182"/>
                </a:solidFill>
                <a:latin typeface="Josefin Sans Regular Bold"/>
              </a:rPr>
              <a:t>TRANG BÁN HÀNG (MEN-WOMEN-NEW)</a:t>
            </a:r>
          </a:p>
        </p:txBody>
      </p:sp>
      <p:sp>
        <p:nvSpPr>
          <p:cNvPr id="6" name="TextBox 6"/>
          <p:cNvSpPr txBox="1"/>
          <p:nvPr/>
        </p:nvSpPr>
        <p:spPr>
          <a:xfrm>
            <a:off x="839964" y="2128344"/>
            <a:ext cx="7592926" cy="7458075"/>
          </a:xfrm>
          <a:prstGeom prst="rect">
            <a:avLst/>
          </a:prstGeom>
        </p:spPr>
        <p:txBody>
          <a:bodyPr lIns="0" tIns="0" rIns="0" bIns="0" rtlCol="0" anchor="t">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logo: logo web</a:t>
            </a:r>
          </a:p>
          <a:p>
            <a:pPr>
              <a:lnSpc>
                <a:spcPts val="3749"/>
              </a:lnSpc>
            </a:pPr>
            <a:r>
              <a:rPr lang="en-US" sz="2499">
                <a:solidFill>
                  <a:srgbClr val="5C701F"/>
                </a:solidFill>
                <a:latin typeface="Josefin Sans Regular"/>
              </a:rPr>
              <a:t>navbar: điều hướng trang chủ, sản phẩm, thương hiệu, về chúng tôi</a:t>
            </a:r>
          </a:p>
          <a:p>
            <a:pPr>
              <a:lnSpc>
                <a:spcPts val="3749"/>
              </a:lnSpc>
            </a:pPr>
            <a:r>
              <a:rPr lang="en-US" sz="2499">
                <a:solidFill>
                  <a:srgbClr val="5C701F"/>
                </a:solidFill>
                <a:latin typeface="Josefin Sans Regular"/>
              </a:rPr>
              <a:t>state box: điều hướng page user, đăng nhập/ đăng kí, modal search</a:t>
            </a:r>
          </a:p>
          <a:p>
            <a:pPr>
              <a:lnSpc>
                <a:spcPts val="3749"/>
              </a:lnSpc>
            </a:pPr>
            <a:endParaRPr lang="en-US" sz="2499">
              <a:solidFill>
                <a:srgbClr val="5C701F"/>
              </a:solidFill>
              <a:latin typeface="Josefin Sans Regular"/>
            </a:endParaRPr>
          </a:p>
          <a:p>
            <a:pPr>
              <a:lnSpc>
                <a:spcPts val="3749"/>
              </a:lnSpc>
            </a:pPr>
            <a:r>
              <a:rPr lang="en-US" sz="2499">
                <a:solidFill>
                  <a:srgbClr val="5C701F"/>
                </a:solidFill>
                <a:latin typeface="Josefin Sans Regular"/>
              </a:rPr>
              <a:t>Slider: ảnh về sản phẩm nổi bậc</a:t>
            </a:r>
          </a:p>
          <a:p>
            <a:pPr>
              <a:lnSpc>
                <a:spcPts val="3749"/>
              </a:lnSpc>
            </a:pPr>
            <a:r>
              <a:rPr lang="en-US" sz="2499">
                <a:solidFill>
                  <a:srgbClr val="5C701F"/>
                </a:solidFill>
                <a:latin typeface="Josefin Sans Regular"/>
              </a:rPr>
              <a:t>Content:</a:t>
            </a:r>
            <a:r>
              <a:rPr lang="en-US" sz="2499">
                <a:solidFill>
                  <a:srgbClr val="5C701F"/>
                </a:solidFill>
                <a:latin typeface="Arimo"/>
              </a:rPr>
              <a:t> filter, product list</a:t>
            </a:r>
          </a:p>
          <a:p>
            <a:pPr>
              <a:lnSpc>
                <a:spcPts val="3749"/>
              </a:lnSpc>
            </a:pPr>
            <a:r>
              <a:rPr lang="en-US" sz="2499">
                <a:solidFill>
                  <a:srgbClr val="5C701F"/>
                </a:solidFill>
                <a:latin typeface="Josefin Sans Regular"/>
              </a:rPr>
              <a:t>filter: tìm kiếm shản phẩm,lọc sản phẩm theo giá tiền, thương hiệu</a:t>
            </a:r>
          </a:p>
          <a:p>
            <a:pPr>
              <a:lnSpc>
                <a:spcPts val="3749"/>
              </a:lnSpc>
            </a:pPr>
            <a:r>
              <a:rPr lang="en-US" sz="2499">
                <a:solidFill>
                  <a:srgbClr val="5C701F"/>
                </a:solidFill>
                <a:latin typeface="Josefin Sans Regular"/>
              </a:rPr>
              <a:t>product list: danh sách các sản phẩm theo chủ đề</a:t>
            </a:r>
          </a:p>
          <a:p>
            <a:pPr>
              <a:lnSpc>
                <a:spcPts val="3749"/>
              </a:lnSpc>
            </a:pPr>
            <a:endParaRPr lang="en-US" sz="2499">
              <a:solidFill>
                <a:srgbClr val="5C701F"/>
              </a:solidFill>
              <a:latin typeface="Josefin Sans Regular"/>
            </a:endParaRPr>
          </a:p>
          <a:p>
            <a:pPr>
              <a:lnSpc>
                <a:spcPts val="3749"/>
              </a:lnSpc>
            </a:pPr>
            <a:r>
              <a:rPr lang="en-US" sz="2499">
                <a:solidFill>
                  <a:srgbClr val="5C701F"/>
                </a:solidFill>
                <a:latin typeface="Josefin Sans Regular"/>
              </a:rPr>
              <a:t>Footer</a:t>
            </a:r>
            <a:r>
              <a:rPr lang="en-US" sz="2499">
                <a:solidFill>
                  <a:srgbClr val="5C701F"/>
                </a:solidFill>
                <a:latin typeface="Arimo"/>
              </a:rPr>
              <a:t> gồm giới thiệu, liên hệ, chính sách, địa chỉ của hàng và số điện thoại</a:t>
            </a:r>
          </a:p>
          <a:p>
            <a:pPr>
              <a:lnSpc>
                <a:spcPts val="3750"/>
              </a:lnSpc>
            </a:pPr>
            <a:endParaRPr lang="en-US" sz="2499">
              <a:solidFill>
                <a:srgbClr val="5C701F"/>
              </a:solidFill>
              <a:latin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1028700" y="1143668"/>
            <a:ext cx="857250" cy="152400"/>
          </a:xfrm>
          <a:prstGeom prst="rect">
            <a:avLst/>
          </a:prstGeom>
          <a:solidFill>
            <a:srgbClr val="5C701F"/>
          </a:solidFill>
        </p:spPr>
      </p:sp>
      <p:pic>
        <p:nvPicPr>
          <p:cNvPr id="3" name="Picture 3"/>
          <p:cNvPicPr>
            <a:picLocks noChangeAspect="1"/>
          </p:cNvPicPr>
          <p:nvPr/>
        </p:nvPicPr>
        <p:blipFill>
          <a:blip r:embed="rId2"/>
          <a:srcRect/>
          <a:stretch>
            <a:fillRect/>
          </a:stretch>
        </p:blipFill>
        <p:spPr>
          <a:xfrm>
            <a:off x="8932779" y="2425540"/>
            <a:ext cx="8987825" cy="6411058"/>
          </a:xfrm>
          <a:prstGeom prst="rect">
            <a:avLst/>
          </a:prstGeom>
        </p:spPr>
      </p:pic>
      <p:sp>
        <p:nvSpPr>
          <p:cNvPr id="4" name="TextBox 4"/>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LAYOUT</a:t>
            </a:r>
          </a:p>
        </p:txBody>
      </p:sp>
      <p:sp>
        <p:nvSpPr>
          <p:cNvPr id="5" name="TextBox 5"/>
          <p:cNvSpPr txBox="1"/>
          <p:nvPr/>
        </p:nvSpPr>
        <p:spPr>
          <a:xfrm>
            <a:off x="1028700" y="1505741"/>
            <a:ext cx="9791442" cy="485775"/>
          </a:xfrm>
          <a:prstGeom prst="rect">
            <a:avLst/>
          </a:prstGeom>
        </p:spPr>
        <p:txBody>
          <a:bodyPr lIns="0" tIns="0" rIns="0" bIns="0" rtlCol="0" anchor="t">
            <a:spAutoFit/>
          </a:bodyPr>
          <a:lstStyle/>
          <a:p>
            <a:pPr>
              <a:lnSpc>
                <a:spcPts val="3840"/>
              </a:lnSpc>
            </a:pPr>
            <a:r>
              <a:rPr lang="en-US" sz="3200" spc="320">
                <a:solidFill>
                  <a:srgbClr val="B5C182"/>
                </a:solidFill>
                <a:latin typeface="Josefin Sans Regular Bold"/>
              </a:rPr>
              <a:t>TRANG ABOUT PRODUCT</a:t>
            </a:r>
          </a:p>
        </p:txBody>
      </p:sp>
      <p:sp>
        <p:nvSpPr>
          <p:cNvPr id="6" name="TextBox 6"/>
          <p:cNvSpPr txBox="1"/>
          <p:nvPr/>
        </p:nvSpPr>
        <p:spPr>
          <a:xfrm>
            <a:off x="839964" y="3995244"/>
            <a:ext cx="7592926" cy="3724275"/>
          </a:xfrm>
          <a:prstGeom prst="rect">
            <a:avLst/>
          </a:prstGeom>
        </p:spPr>
        <p:txBody>
          <a:bodyPr lIns="0" tIns="0" rIns="0" bIns="0" rtlCol="0" anchor="t">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content: img-product, info-product, intro, description.</a:t>
            </a:r>
          </a:p>
          <a:p>
            <a:pPr>
              <a:lnSpc>
                <a:spcPts val="3749"/>
              </a:lnSpc>
            </a:pPr>
            <a:r>
              <a:rPr lang="en-US" sz="2499">
                <a:solidFill>
                  <a:srgbClr val="5C701F"/>
                </a:solidFill>
                <a:latin typeface="Josefin Sans Regular"/>
              </a:rPr>
              <a:t>img: ảnh preview sản phẩm</a:t>
            </a:r>
          </a:p>
          <a:p>
            <a:pPr>
              <a:lnSpc>
                <a:spcPts val="3749"/>
              </a:lnSpc>
            </a:pPr>
            <a:r>
              <a:rPr lang="en-US" sz="2499">
                <a:solidFill>
                  <a:srgbClr val="5C701F"/>
                </a:solidFill>
                <a:latin typeface="Josefin Sans Regular"/>
              </a:rPr>
              <a:t>info product: tên, giá, thương hiệu, button buy</a:t>
            </a:r>
          </a:p>
          <a:p>
            <a:pPr>
              <a:lnSpc>
                <a:spcPts val="3749"/>
              </a:lnSpc>
            </a:pPr>
            <a:r>
              <a:rPr lang="en-US" sz="2499">
                <a:solidFill>
                  <a:srgbClr val="5C701F"/>
                </a:solidFill>
                <a:latin typeface="Josefin Sans Regular"/>
              </a:rPr>
              <a:t>intro: giới thiệu nguồn gốc, chi tiết sản phẩm</a:t>
            </a:r>
          </a:p>
          <a:p>
            <a:pPr>
              <a:lnSpc>
                <a:spcPts val="3749"/>
              </a:lnSpc>
            </a:pPr>
            <a:r>
              <a:rPr lang="en-US" sz="2499">
                <a:solidFill>
                  <a:srgbClr val="5C701F"/>
                </a:solidFill>
                <a:latin typeface="Josefin Sans Regular"/>
              </a:rPr>
              <a:t>description: thông tin chi tiết xuất xứ, đối tượng,...</a:t>
            </a:r>
          </a:p>
          <a:p>
            <a:pPr>
              <a:lnSpc>
                <a:spcPts val="3749"/>
              </a:lnSpc>
            </a:pPr>
            <a:r>
              <a:rPr lang="en-US" sz="2499">
                <a:solidFill>
                  <a:srgbClr val="5C701F"/>
                </a:solidFill>
                <a:latin typeface="Josefin Sans Regular"/>
              </a:rPr>
              <a:t>Footer</a:t>
            </a:r>
            <a:r>
              <a:rPr lang="en-US" sz="2499">
                <a:solidFill>
                  <a:srgbClr val="5C701F"/>
                </a:solidFill>
                <a:latin typeface="Arimo"/>
              </a:rPr>
              <a:t> </a:t>
            </a:r>
          </a:p>
          <a:p>
            <a:pPr>
              <a:lnSpc>
                <a:spcPts val="3750"/>
              </a:lnSpc>
            </a:pPr>
            <a:endParaRPr lang="en-US" sz="2499">
              <a:solidFill>
                <a:srgbClr val="5C701F"/>
              </a:solidFill>
              <a:latin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1028700" y="1143668"/>
            <a:ext cx="857250" cy="152400"/>
          </a:xfrm>
          <a:prstGeom prst="rect">
            <a:avLst/>
          </a:prstGeom>
          <a:solidFill>
            <a:srgbClr val="5C701F"/>
          </a:solidFill>
        </p:spPr>
      </p:sp>
      <p:pic>
        <p:nvPicPr>
          <p:cNvPr id="3" name="Picture 3"/>
          <p:cNvPicPr>
            <a:picLocks noChangeAspect="1"/>
          </p:cNvPicPr>
          <p:nvPr/>
        </p:nvPicPr>
        <p:blipFill>
          <a:blip r:embed="rId2"/>
          <a:srcRect/>
          <a:stretch>
            <a:fillRect/>
          </a:stretch>
        </p:blipFill>
        <p:spPr>
          <a:xfrm>
            <a:off x="8606183" y="2188759"/>
            <a:ext cx="9002555" cy="6412779"/>
          </a:xfrm>
          <a:prstGeom prst="rect">
            <a:avLst/>
          </a:prstGeom>
        </p:spPr>
      </p:pic>
      <p:sp>
        <p:nvSpPr>
          <p:cNvPr id="4" name="TextBox 4"/>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LAYOUT</a:t>
            </a:r>
          </a:p>
        </p:txBody>
      </p:sp>
      <p:sp>
        <p:nvSpPr>
          <p:cNvPr id="5" name="TextBox 5"/>
          <p:cNvSpPr txBox="1"/>
          <p:nvPr/>
        </p:nvSpPr>
        <p:spPr>
          <a:xfrm>
            <a:off x="1028700" y="1505741"/>
            <a:ext cx="9791442" cy="485775"/>
          </a:xfrm>
          <a:prstGeom prst="rect">
            <a:avLst/>
          </a:prstGeom>
        </p:spPr>
        <p:txBody>
          <a:bodyPr lIns="0" tIns="0" rIns="0" bIns="0" rtlCol="0" anchor="t">
            <a:spAutoFit/>
          </a:bodyPr>
          <a:lstStyle/>
          <a:p>
            <a:pPr>
              <a:lnSpc>
                <a:spcPts val="3840"/>
              </a:lnSpc>
            </a:pPr>
            <a:r>
              <a:rPr lang="en-US" sz="3200" spc="320">
                <a:solidFill>
                  <a:srgbClr val="B5C182"/>
                </a:solidFill>
                <a:latin typeface="Josefin Sans Regular Bold"/>
              </a:rPr>
              <a:t>TRANG GIỎ HÀNG</a:t>
            </a:r>
          </a:p>
        </p:txBody>
      </p:sp>
      <p:sp>
        <p:nvSpPr>
          <p:cNvPr id="6" name="TextBox 6"/>
          <p:cNvSpPr txBox="1"/>
          <p:nvPr/>
        </p:nvSpPr>
        <p:spPr>
          <a:xfrm>
            <a:off x="839964" y="3995244"/>
            <a:ext cx="7592926" cy="3724275"/>
          </a:xfrm>
          <a:prstGeom prst="rect">
            <a:avLst/>
          </a:prstGeom>
        </p:spPr>
        <p:txBody>
          <a:bodyPr lIns="0" tIns="0" rIns="0" bIns="0" rtlCol="0" anchor="t">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content: product, payment</a:t>
            </a:r>
          </a:p>
          <a:p>
            <a:pPr>
              <a:lnSpc>
                <a:spcPts val="3749"/>
              </a:lnSpc>
            </a:pPr>
            <a:r>
              <a:rPr lang="en-US" sz="2499">
                <a:solidFill>
                  <a:srgbClr val="5C701F"/>
                </a:solidFill>
                <a:latin typeface="Josefin Sans Regular"/>
              </a:rPr>
              <a:t>products: danh sách sản phẩm được thêm vào giỏi hàng</a:t>
            </a:r>
          </a:p>
          <a:p>
            <a:pPr>
              <a:lnSpc>
                <a:spcPts val="3749"/>
              </a:lnSpc>
            </a:pPr>
            <a:r>
              <a:rPr lang="en-US" sz="2499">
                <a:solidFill>
                  <a:srgbClr val="5C701F"/>
                </a:solidFill>
                <a:latin typeface="Josefin Sans Regular"/>
              </a:rPr>
              <a:t>payment:  điều hướng thanh toán hoặc tiếp tục mua sắm</a:t>
            </a:r>
          </a:p>
          <a:p>
            <a:pPr>
              <a:lnSpc>
                <a:spcPts val="3749"/>
              </a:lnSpc>
            </a:pPr>
            <a:r>
              <a:rPr lang="en-US" sz="2499">
                <a:solidFill>
                  <a:srgbClr val="5C701F"/>
                </a:solidFill>
                <a:latin typeface="Josefin Sans Regular"/>
              </a:rPr>
              <a:t>Footer</a:t>
            </a:r>
            <a:r>
              <a:rPr lang="en-US" sz="2499">
                <a:solidFill>
                  <a:srgbClr val="5C701F"/>
                </a:solidFill>
                <a:latin typeface="Arimo"/>
              </a:rPr>
              <a:t> </a:t>
            </a:r>
          </a:p>
          <a:p>
            <a:pPr>
              <a:lnSpc>
                <a:spcPts val="3750"/>
              </a:lnSpc>
            </a:pPr>
            <a:endParaRPr lang="en-US" sz="2499">
              <a:solidFill>
                <a:srgbClr val="5C701F"/>
              </a:solidFill>
              <a:latin typeface="Arim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1028700" y="1143668"/>
            <a:ext cx="857250" cy="152400"/>
          </a:xfrm>
          <a:prstGeom prst="rect">
            <a:avLst/>
          </a:prstGeom>
          <a:solidFill>
            <a:srgbClr val="5C701F"/>
          </a:solidFill>
        </p:spPr>
      </p:sp>
      <p:pic>
        <p:nvPicPr>
          <p:cNvPr id="3" name="Picture 3"/>
          <p:cNvPicPr>
            <a:picLocks noChangeAspect="1"/>
          </p:cNvPicPr>
          <p:nvPr/>
        </p:nvPicPr>
        <p:blipFill>
          <a:blip r:embed="rId2"/>
          <a:srcRect/>
          <a:stretch>
            <a:fillRect/>
          </a:stretch>
        </p:blipFill>
        <p:spPr>
          <a:xfrm>
            <a:off x="8720820" y="2564512"/>
            <a:ext cx="8993474" cy="6416217"/>
          </a:xfrm>
          <a:prstGeom prst="rect">
            <a:avLst/>
          </a:prstGeom>
        </p:spPr>
      </p:pic>
      <p:sp>
        <p:nvSpPr>
          <p:cNvPr id="4" name="TextBox 4"/>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LAYOUT</a:t>
            </a:r>
          </a:p>
        </p:txBody>
      </p:sp>
      <p:sp>
        <p:nvSpPr>
          <p:cNvPr id="5" name="TextBox 5"/>
          <p:cNvSpPr txBox="1"/>
          <p:nvPr/>
        </p:nvSpPr>
        <p:spPr>
          <a:xfrm>
            <a:off x="1028700" y="1505741"/>
            <a:ext cx="9791442" cy="485775"/>
          </a:xfrm>
          <a:prstGeom prst="rect">
            <a:avLst/>
          </a:prstGeom>
        </p:spPr>
        <p:txBody>
          <a:bodyPr lIns="0" tIns="0" rIns="0" bIns="0" rtlCol="0" anchor="t">
            <a:spAutoFit/>
          </a:bodyPr>
          <a:lstStyle/>
          <a:p>
            <a:pPr>
              <a:lnSpc>
                <a:spcPts val="3840"/>
              </a:lnSpc>
            </a:pPr>
            <a:r>
              <a:rPr lang="en-US" sz="3200" spc="320">
                <a:solidFill>
                  <a:srgbClr val="B5C182"/>
                </a:solidFill>
                <a:latin typeface="Josefin Sans Regular Bold"/>
              </a:rPr>
              <a:t>TRANG USER</a:t>
            </a:r>
          </a:p>
        </p:txBody>
      </p:sp>
      <p:sp>
        <p:nvSpPr>
          <p:cNvPr id="6" name="TextBox 6"/>
          <p:cNvSpPr txBox="1"/>
          <p:nvPr/>
        </p:nvSpPr>
        <p:spPr>
          <a:xfrm>
            <a:off x="839964" y="4228606"/>
            <a:ext cx="7592926" cy="3257550"/>
          </a:xfrm>
          <a:prstGeom prst="rect">
            <a:avLst/>
          </a:prstGeom>
        </p:spPr>
        <p:txBody>
          <a:bodyPr lIns="0" tIns="0" rIns="0" bIns="0" rtlCol="0" anchor="t">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content: info, setting</a:t>
            </a:r>
          </a:p>
          <a:p>
            <a:pPr>
              <a:lnSpc>
                <a:spcPts val="3749"/>
              </a:lnSpc>
            </a:pPr>
            <a:r>
              <a:rPr lang="en-US" sz="2499">
                <a:solidFill>
                  <a:srgbClr val="5C701F"/>
                </a:solidFill>
                <a:latin typeface="Josefin Sans Regular"/>
              </a:rPr>
              <a:t>info: thông tin về tên và đơn hàng khách hàng</a:t>
            </a:r>
          </a:p>
          <a:p>
            <a:pPr>
              <a:lnSpc>
                <a:spcPts val="3749"/>
              </a:lnSpc>
            </a:pPr>
            <a:r>
              <a:rPr lang="en-US" sz="2499">
                <a:solidFill>
                  <a:srgbClr val="5C701F"/>
                </a:solidFill>
                <a:latin typeface="Josefin Sans Regular"/>
              </a:rPr>
              <a:t>setting: thông tin mail, phone, accress,... modal sửa thông tin, btn đăng xuất.</a:t>
            </a:r>
          </a:p>
          <a:p>
            <a:pPr>
              <a:lnSpc>
                <a:spcPts val="3749"/>
              </a:lnSpc>
            </a:pPr>
            <a:r>
              <a:rPr lang="en-US" sz="2499">
                <a:solidFill>
                  <a:srgbClr val="5C701F"/>
                </a:solidFill>
                <a:latin typeface="Josefin Sans Regular"/>
              </a:rPr>
              <a:t>Footer</a:t>
            </a:r>
            <a:r>
              <a:rPr lang="en-US" sz="2499">
                <a:solidFill>
                  <a:srgbClr val="5C701F"/>
                </a:solidFill>
                <a:latin typeface="Arimo"/>
              </a:rPr>
              <a:t> </a:t>
            </a:r>
          </a:p>
          <a:p>
            <a:pPr>
              <a:lnSpc>
                <a:spcPts val="3750"/>
              </a:lnSpc>
            </a:pPr>
            <a:endParaRPr lang="en-US" sz="2499">
              <a:solidFill>
                <a:srgbClr val="5C701F"/>
              </a:solidFill>
              <a:latin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1028700" y="1143668"/>
            <a:ext cx="857250" cy="152400"/>
          </a:xfrm>
          <a:prstGeom prst="rect">
            <a:avLst/>
          </a:prstGeom>
          <a:solidFill>
            <a:srgbClr val="5C701F"/>
          </a:solidFill>
        </p:spPr>
      </p:sp>
      <p:pic>
        <p:nvPicPr>
          <p:cNvPr id="3" name="Picture 3"/>
          <p:cNvPicPr>
            <a:picLocks noChangeAspect="1"/>
          </p:cNvPicPr>
          <p:nvPr/>
        </p:nvPicPr>
        <p:blipFill>
          <a:blip r:embed="rId2"/>
          <a:srcRect/>
          <a:stretch>
            <a:fillRect/>
          </a:stretch>
        </p:blipFill>
        <p:spPr>
          <a:xfrm>
            <a:off x="8704847" y="2577217"/>
            <a:ext cx="9020849" cy="6405886"/>
          </a:xfrm>
          <a:prstGeom prst="rect">
            <a:avLst/>
          </a:prstGeom>
        </p:spPr>
      </p:pic>
      <p:sp>
        <p:nvSpPr>
          <p:cNvPr id="4" name="TextBox 4"/>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LAYOUT</a:t>
            </a:r>
          </a:p>
        </p:txBody>
      </p:sp>
      <p:sp>
        <p:nvSpPr>
          <p:cNvPr id="5" name="TextBox 5"/>
          <p:cNvSpPr txBox="1"/>
          <p:nvPr/>
        </p:nvSpPr>
        <p:spPr>
          <a:xfrm>
            <a:off x="1028700" y="1505741"/>
            <a:ext cx="9791442" cy="485775"/>
          </a:xfrm>
          <a:prstGeom prst="rect">
            <a:avLst/>
          </a:prstGeom>
        </p:spPr>
        <p:txBody>
          <a:bodyPr lIns="0" tIns="0" rIns="0" bIns="0" rtlCol="0" anchor="t">
            <a:spAutoFit/>
          </a:bodyPr>
          <a:lstStyle/>
          <a:p>
            <a:pPr>
              <a:lnSpc>
                <a:spcPts val="3840"/>
              </a:lnSpc>
            </a:pPr>
            <a:r>
              <a:rPr lang="en-US" sz="3200" spc="320">
                <a:solidFill>
                  <a:srgbClr val="B5C182"/>
                </a:solidFill>
                <a:latin typeface="Josefin Sans Regular Bold"/>
              </a:rPr>
              <a:t>TRANG BLOG</a:t>
            </a:r>
          </a:p>
        </p:txBody>
      </p:sp>
      <p:sp>
        <p:nvSpPr>
          <p:cNvPr id="6" name="TextBox 6"/>
          <p:cNvSpPr txBox="1"/>
          <p:nvPr/>
        </p:nvSpPr>
        <p:spPr>
          <a:xfrm>
            <a:off x="839964" y="4928694"/>
            <a:ext cx="7592926" cy="1857375"/>
          </a:xfrm>
          <a:prstGeom prst="rect">
            <a:avLst/>
          </a:prstGeom>
        </p:spPr>
        <p:txBody>
          <a:bodyPr lIns="0" tIns="0" rIns="0" bIns="0" rtlCol="0" anchor="t">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content: newpaper</a:t>
            </a:r>
          </a:p>
          <a:p>
            <a:pPr>
              <a:lnSpc>
                <a:spcPts val="3749"/>
              </a:lnSpc>
            </a:pPr>
            <a:r>
              <a:rPr lang="en-US" sz="2499">
                <a:solidFill>
                  <a:srgbClr val="5C701F"/>
                </a:solidFill>
                <a:latin typeface="Josefin Sans Regular"/>
              </a:rPr>
              <a:t>Footer</a:t>
            </a:r>
            <a:r>
              <a:rPr lang="en-US" sz="2499">
                <a:solidFill>
                  <a:srgbClr val="5C701F"/>
                </a:solidFill>
                <a:latin typeface="Arimo"/>
              </a:rPr>
              <a:t> </a:t>
            </a:r>
          </a:p>
          <a:p>
            <a:pPr>
              <a:lnSpc>
                <a:spcPts val="3750"/>
              </a:lnSpc>
            </a:pPr>
            <a:endParaRPr lang="en-US" sz="2499">
              <a:solidFill>
                <a:srgbClr val="5C701F"/>
              </a:solidFill>
              <a:latin typeface="Arim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1028700" y="1143668"/>
            <a:ext cx="857250" cy="152400"/>
          </a:xfrm>
          <a:prstGeom prst="rect">
            <a:avLst/>
          </a:prstGeom>
          <a:solidFill>
            <a:srgbClr val="5C701F"/>
          </a:solidFill>
        </p:spPr>
      </p:sp>
      <p:pic>
        <p:nvPicPr>
          <p:cNvPr id="3" name="Picture 3"/>
          <p:cNvPicPr>
            <a:picLocks noChangeAspect="1"/>
          </p:cNvPicPr>
          <p:nvPr/>
        </p:nvPicPr>
        <p:blipFill>
          <a:blip r:embed="rId2"/>
          <a:srcRect/>
          <a:stretch>
            <a:fillRect/>
          </a:stretch>
        </p:blipFill>
        <p:spPr>
          <a:xfrm>
            <a:off x="8587326" y="1937971"/>
            <a:ext cx="8987825" cy="6411058"/>
          </a:xfrm>
          <a:prstGeom prst="rect">
            <a:avLst/>
          </a:prstGeom>
        </p:spPr>
      </p:pic>
      <p:sp>
        <p:nvSpPr>
          <p:cNvPr id="4" name="TextBox 4"/>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LAYOUT</a:t>
            </a:r>
          </a:p>
        </p:txBody>
      </p:sp>
      <p:sp>
        <p:nvSpPr>
          <p:cNvPr id="5" name="TextBox 5"/>
          <p:cNvSpPr txBox="1"/>
          <p:nvPr/>
        </p:nvSpPr>
        <p:spPr>
          <a:xfrm>
            <a:off x="1028700" y="1505741"/>
            <a:ext cx="9791442" cy="485775"/>
          </a:xfrm>
          <a:prstGeom prst="rect">
            <a:avLst/>
          </a:prstGeom>
        </p:spPr>
        <p:txBody>
          <a:bodyPr lIns="0" tIns="0" rIns="0" bIns="0" rtlCol="0" anchor="t">
            <a:spAutoFit/>
          </a:bodyPr>
          <a:lstStyle/>
          <a:p>
            <a:pPr>
              <a:lnSpc>
                <a:spcPts val="3840"/>
              </a:lnSpc>
            </a:pPr>
            <a:r>
              <a:rPr lang="en-US" sz="3200" spc="320">
                <a:solidFill>
                  <a:srgbClr val="B5C182"/>
                </a:solidFill>
                <a:latin typeface="Josefin Sans Regular Bold"/>
              </a:rPr>
              <a:t>TRANG ABOUT US</a:t>
            </a:r>
          </a:p>
        </p:txBody>
      </p:sp>
      <p:sp>
        <p:nvSpPr>
          <p:cNvPr id="6" name="TextBox 6"/>
          <p:cNvSpPr txBox="1"/>
          <p:nvPr/>
        </p:nvSpPr>
        <p:spPr>
          <a:xfrm>
            <a:off x="839964" y="4461969"/>
            <a:ext cx="7592926" cy="2790825"/>
          </a:xfrm>
          <a:prstGeom prst="rect">
            <a:avLst/>
          </a:prstGeom>
        </p:spPr>
        <p:txBody>
          <a:bodyPr lIns="0" tIns="0" rIns="0" bIns="0" rtlCol="0" anchor="t">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content: about us, about product</a:t>
            </a:r>
          </a:p>
          <a:p>
            <a:pPr>
              <a:lnSpc>
                <a:spcPts val="3749"/>
              </a:lnSpc>
            </a:pPr>
            <a:r>
              <a:rPr lang="en-US" sz="2499">
                <a:solidFill>
                  <a:srgbClr val="5C701F"/>
                </a:solidFill>
                <a:latin typeface="Josefin Sans Regular"/>
              </a:rPr>
              <a:t>about us: thông tin về sinh viên thực hiện đề tài</a:t>
            </a:r>
          </a:p>
          <a:p>
            <a:pPr>
              <a:lnSpc>
                <a:spcPts val="3749"/>
              </a:lnSpc>
            </a:pPr>
            <a:r>
              <a:rPr lang="en-US" sz="2499">
                <a:solidFill>
                  <a:srgbClr val="5C701F"/>
                </a:solidFill>
                <a:latin typeface="Josefin Sans Regular"/>
              </a:rPr>
              <a:t>about product: thông tin về đề tài này</a:t>
            </a:r>
          </a:p>
          <a:p>
            <a:pPr>
              <a:lnSpc>
                <a:spcPts val="3749"/>
              </a:lnSpc>
            </a:pPr>
            <a:r>
              <a:rPr lang="en-US" sz="2499">
                <a:solidFill>
                  <a:srgbClr val="5C701F"/>
                </a:solidFill>
                <a:latin typeface="Josefin Sans Regular"/>
              </a:rPr>
              <a:t>Footer</a:t>
            </a:r>
            <a:r>
              <a:rPr lang="en-US" sz="2499">
                <a:solidFill>
                  <a:srgbClr val="5C701F"/>
                </a:solidFill>
                <a:latin typeface="Arimo"/>
              </a:rPr>
              <a:t> </a:t>
            </a:r>
          </a:p>
          <a:p>
            <a:pPr>
              <a:lnSpc>
                <a:spcPts val="3750"/>
              </a:lnSpc>
            </a:pPr>
            <a:endParaRPr lang="en-US" sz="2499">
              <a:solidFill>
                <a:srgbClr val="5C701F"/>
              </a:solidFill>
              <a:latin typeface="Arim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5C182"/>
        </a:solidFill>
        <a:effectLst/>
      </p:bgPr>
    </p:bg>
    <p:spTree>
      <p:nvGrpSpPr>
        <p:cNvPr id="1" name=""/>
        <p:cNvGrpSpPr/>
        <p:nvPr/>
      </p:nvGrpSpPr>
      <p:grpSpPr>
        <a:xfrm>
          <a:off x="0" y="0"/>
          <a:ext cx="0" cy="0"/>
          <a:chOff x="0" y="0"/>
          <a:chExt cx="0" cy="0"/>
        </a:xfrm>
      </p:grpSpPr>
      <p:sp>
        <p:nvSpPr>
          <p:cNvPr id="2" name="AutoShape 2"/>
          <p:cNvSpPr/>
          <p:nvPr/>
        </p:nvSpPr>
        <p:spPr>
          <a:xfrm>
            <a:off x="9144000" y="-190500"/>
            <a:ext cx="9334500" cy="10668000"/>
          </a:xfrm>
          <a:prstGeom prst="rect">
            <a:avLst/>
          </a:prstGeom>
          <a:solidFill>
            <a:srgbClr val="F7F8F3">
              <a:alpha val="89804"/>
            </a:srgbClr>
          </a:solidFill>
        </p:spPr>
      </p:sp>
      <p:sp>
        <p:nvSpPr>
          <p:cNvPr id="3" name="AutoShape 3"/>
          <p:cNvSpPr/>
          <p:nvPr/>
        </p:nvSpPr>
        <p:spPr>
          <a:xfrm>
            <a:off x="16786023" y="1028700"/>
            <a:ext cx="473277" cy="473100"/>
          </a:xfrm>
          <a:prstGeom prst="rect">
            <a:avLst/>
          </a:prstGeom>
          <a:solidFill>
            <a:srgbClr val="B5C182"/>
          </a:solidFill>
        </p:spPr>
      </p:sp>
      <p:grpSp>
        <p:nvGrpSpPr>
          <p:cNvPr id="4" name="Group 4"/>
          <p:cNvGrpSpPr/>
          <p:nvPr/>
        </p:nvGrpSpPr>
        <p:grpSpPr>
          <a:xfrm>
            <a:off x="8049939" y="4049848"/>
            <a:ext cx="7427272" cy="2187305"/>
            <a:chOff x="0" y="0"/>
            <a:chExt cx="9903030" cy="2916406"/>
          </a:xfrm>
        </p:grpSpPr>
        <p:sp>
          <p:nvSpPr>
            <p:cNvPr id="5" name="AutoShape 5"/>
            <p:cNvSpPr/>
            <p:nvPr/>
          </p:nvSpPr>
          <p:spPr>
            <a:xfrm>
              <a:off x="0" y="0"/>
              <a:ext cx="2917496" cy="2916406"/>
            </a:xfrm>
            <a:prstGeom prst="rect">
              <a:avLst/>
            </a:prstGeom>
            <a:solidFill>
              <a:srgbClr val="737373"/>
            </a:solidFill>
          </p:spPr>
        </p:sp>
        <p:sp>
          <p:nvSpPr>
            <p:cNvPr id="6" name="TextBox 6"/>
            <p:cNvSpPr txBox="1"/>
            <p:nvPr/>
          </p:nvSpPr>
          <p:spPr>
            <a:xfrm>
              <a:off x="3933496" y="1095340"/>
              <a:ext cx="5969533" cy="640001"/>
            </a:xfrm>
            <a:prstGeom prst="rect">
              <a:avLst/>
            </a:prstGeom>
          </p:spPr>
          <p:txBody>
            <a:bodyPr lIns="0" tIns="0" rIns="0" bIns="0" rtlCol="0" anchor="t">
              <a:spAutoFit/>
            </a:bodyPr>
            <a:lstStyle/>
            <a:p>
              <a:pPr>
                <a:lnSpc>
                  <a:spcPts val="4200"/>
                </a:lnSpc>
              </a:pPr>
              <a:r>
                <a:rPr lang="en-US" sz="2800">
                  <a:solidFill>
                    <a:srgbClr val="5C701F"/>
                  </a:solidFill>
                  <a:latin typeface="Josefin Sans Regular"/>
                </a:rPr>
                <a:t>HTML &amp; CSS</a:t>
              </a:r>
            </a:p>
          </p:txBody>
        </p:sp>
      </p:grpSp>
      <p:grpSp>
        <p:nvGrpSpPr>
          <p:cNvPr id="7" name="Group 7"/>
          <p:cNvGrpSpPr/>
          <p:nvPr/>
        </p:nvGrpSpPr>
        <p:grpSpPr>
          <a:xfrm>
            <a:off x="8049939" y="6808652"/>
            <a:ext cx="7427272" cy="2187305"/>
            <a:chOff x="0" y="0"/>
            <a:chExt cx="9903030" cy="2916406"/>
          </a:xfrm>
        </p:grpSpPr>
        <p:sp>
          <p:nvSpPr>
            <p:cNvPr id="8" name="AutoShape 8"/>
            <p:cNvSpPr/>
            <p:nvPr/>
          </p:nvSpPr>
          <p:spPr>
            <a:xfrm>
              <a:off x="0" y="0"/>
              <a:ext cx="2917496" cy="2916406"/>
            </a:xfrm>
            <a:prstGeom prst="rect">
              <a:avLst/>
            </a:prstGeom>
            <a:solidFill>
              <a:srgbClr val="737373"/>
            </a:solidFill>
          </p:spPr>
        </p:sp>
        <p:sp>
          <p:nvSpPr>
            <p:cNvPr id="9" name="TextBox 9"/>
            <p:cNvSpPr txBox="1"/>
            <p:nvPr/>
          </p:nvSpPr>
          <p:spPr>
            <a:xfrm>
              <a:off x="3933496" y="1095340"/>
              <a:ext cx="5969533" cy="640001"/>
            </a:xfrm>
            <a:prstGeom prst="rect">
              <a:avLst/>
            </a:prstGeom>
          </p:spPr>
          <p:txBody>
            <a:bodyPr lIns="0" tIns="0" rIns="0" bIns="0" rtlCol="0" anchor="t">
              <a:spAutoFit/>
            </a:bodyPr>
            <a:lstStyle/>
            <a:p>
              <a:pPr>
                <a:lnSpc>
                  <a:spcPts val="4200"/>
                </a:lnSpc>
              </a:pPr>
              <a:r>
                <a:rPr lang="en-US" sz="2800">
                  <a:solidFill>
                    <a:srgbClr val="5C701F"/>
                  </a:solidFill>
                  <a:latin typeface="Josefin Sans Regular"/>
                </a:rPr>
                <a:t>JAVASCRIP</a:t>
              </a:r>
            </a:p>
          </p:txBody>
        </p:sp>
      </p:grpSp>
      <p:grpSp>
        <p:nvGrpSpPr>
          <p:cNvPr id="10" name="Group 10"/>
          <p:cNvGrpSpPr/>
          <p:nvPr/>
        </p:nvGrpSpPr>
        <p:grpSpPr>
          <a:xfrm>
            <a:off x="8049939" y="1291043"/>
            <a:ext cx="7427272" cy="2187305"/>
            <a:chOff x="0" y="0"/>
            <a:chExt cx="9903030" cy="2916406"/>
          </a:xfrm>
        </p:grpSpPr>
        <p:sp>
          <p:nvSpPr>
            <p:cNvPr id="11" name="AutoShape 11"/>
            <p:cNvSpPr/>
            <p:nvPr/>
          </p:nvSpPr>
          <p:spPr>
            <a:xfrm>
              <a:off x="0" y="0"/>
              <a:ext cx="2917496" cy="2916406"/>
            </a:xfrm>
            <a:prstGeom prst="rect">
              <a:avLst/>
            </a:prstGeom>
            <a:solidFill>
              <a:srgbClr val="737373"/>
            </a:solidFill>
          </p:spPr>
        </p:sp>
        <p:sp>
          <p:nvSpPr>
            <p:cNvPr id="12" name="TextBox 12"/>
            <p:cNvSpPr txBox="1"/>
            <p:nvPr/>
          </p:nvSpPr>
          <p:spPr>
            <a:xfrm>
              <a:off x="3933496" y="1095340"/>
              <a:ext cx="5969533" cy="640001"/>
            </a:xfrm>
            <a:prstGeom prst="rect">
              <a:avLst/>
            </a:prstGeom>
          </p:spPr>
          <p:txBody>
            <a:bodyPr lIns="0" tIns="0" rIns="0" bIns="0" rtlCol="0" anchor="t">
              <a:spAutoFit/>
            </a:bodyPr>
            <a:lstStyle/>
            <a:p>
              <a:pPr>
                <a:lnSpc>
                  <a:spcPts val="4200"/>
                </a:lnSpc>
              </a:pPr>
              <a:r>
                <a:rPr lang="en-US" sz="2800">
                  <a:solidFill>
                    <a:srgbClr val="5C701F"/>
                  </a:solidFill>
                  <a:latin typeface="Josefin Sans Regular"/>
                </a:rPr>
                <a:t>Priview</a:t>
              </a:r>
            </a:p>
          </p:txBody>
        </p:sp>
      </p:grpSp>
      <p:grpSp>
        <p:nvGrpSpPr>
          <p:cNvPr id="13" name="Group 13"/>
          <p:cNvGrpSpPr/>
          <p:nvPr/>
        </p:nvGrpSpPr>
        <p:grpSpPr>
          <a:xfrm>
            <a:off x="1028700" y="1028700"/>
            <a:ext cx="6075279" cy="1999480"/>
            <a:chOff x="0" y="0"/>
            <a:chExt cx="8100373" cy="2665973"/>
          </a:xfrm>
        </p:grpSpPr>
        <p:sp>
          <p:nvSpPr>
            <p:cNvPr id="14" name="TextBox 14"/>
            <p:cNvSpPr txBox="1"/>
            <p:nvPr/>
          </p:nvSpPr>
          <p:spPr>
            <a:xfrm>
              <a:off x="0" y="-9525"/>
              <a:ext cx="8100373" cy="2473325"/>
            </a:xfrm>
            <a:prstGeom prst="rect">
              <a:avLst/>
            </a:prstGeom>
          </p:spPr>
          <p:txBody>
            <a:bodyPr lIns="0" tIns="0" rIns="0" bIns="0" rtlCol="0" anchor="t">
              <a:spAutoFit/>
            </a:bodyPr>
            <a:lstStyle/>
            <a:p>
              <a:pPr>
                <a:lnSpc>
                  <a:spcPts val="7320"/>
                </a:lnSpc>
              </a:pPr>
              <a:r>
                <a:rPr lang="en-US" sz="6100" spc="487">
                  <a:solidFill>
                    <a:srgbClr val="F7F8F3"/>
                  </a:solidFill>
                  <a:latin typeface="Josefin Sans Regular Bold"/>
                </a:rPr>
                <a:t>XÂY DỰNG ỨNG DỤNG</a:t>
              </a:r>
            </a:p>
          </p:txBody>
        </p:sp>
        <p:sp>
          <p:nvSpPr>
            <p:cNvPr id="15" name="AutoShape 15"/>
            <p:cNvSpPr/>
            <p:nvPr/>
          </p:nvSpPr>
          <p:spPr>
            <a:xfrm>
              <a:off x="0" y="4224777"/>
              <a:ext cx="1143000" cy="203200"/>
            </a:xfrm>
            <a:prstGeom prst="rect">
              <a:avLst/>
            </a:prstGeom>
            <a:solidFill>
              <a:srgbClr val="F7F8F3"/>
            </a:solidFill>
          </p:spPr>
        </p:sp>
      </p:grpSp>
      <p:sp>
        <p:nvSpPr>
          <p:cNvPr id="16" name="AutoShape 16"/>
          <p:cNvSpPr/>
          <p:nvPr/>
        </p:nvSpPr>
        <p:spPr>
          <a:xfrm>
            <a:off x="1028700" y="8785200"/>
            <a:ext cx="473277" cy="473100"/>
          </a:xfrm>
          <a:prstGeom prst="rect">
            <a:avLst/>
          </a:prstGeom>
          <a:solidFill>
            <a:srgbClr val="F7F8F3"/>
          </a:solid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11016" y="5577142"/>
            <a:ext cx="13443527" cy="3161522"/>
          </a:xfrm>
          <a:prstGeom prst="rect">
            <a:avLst/>
          </a:prstGeom>
        </p:spPr>
      </p:pic>
      <p:pic>
        <p:nvPicPr>
          <p:cNvPr id="3" name="Picture 3"/>
          <p:cNvPicPr>
            <a:picLocks noChangeAspect="1"/>
          </p:cNvPicPr>
          <p:nvPr/>
        </p:nvPicPr>
        <p:blipFill>
          <a:blip r:embed="rId3"/>
          <a:srcRect r="101"/>
          <a:stretch>
            <a:fillRect/>
          </a:stretch>
        </p:blipFill>
        <p:spPr>
          <a:xfrm>
            <a:off x="2211016" y="3220363"/>
            <a:ext cx="13443527" cy="686879"/>
          </a:xfrm>
          <a:prstGeom prst="rect">
            <a:avLst/>
          </a:prstGeom>
        </p:spPr>
      </p:pic>
      <p:grpSp>
        <p:nvGrpSpPr>
          <p:cNvPr id="4" name="Group 4"/>
          <p:cNvGrpSpPr/>
          <p:nvPr/>
        </p:nvGrpSpPr>
        <p:grpSpPr>
          <a:xfrm>
            <a:off x="6408454" y="4574084"/>
            <a:ext cx="5048650" cy="569416"/>
            <a:chOff x="0" y="0"/>
            <a:chExt cx="6731533" cy="759222"/>
          </a:xfrm>
        </p:grpSpPr>
        <p:sp>
          <p:nvSpPr>
            <p:cNvPr id="5" name="TextBox 5"/>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HEADER</a:t>
              </a:r>
            </a:p>
          </p:txBody>
        </p:sp>
        <p:sp>
          <p:nvSpPr>
            <p:cNvPr id="6" name="TextBox 6"/>
            <p:cNvSpPr txBox="1"/>
            <p:nvPr/>
          </p:nvSpPr>
          <p:spPr>
            <a:xfrm>
              <a:off x="0" y="811213"/>
              <a:ext cx="6731533" cy="583803"/>
            </a:xfrm>
            <a:prstGeom prst="rect">
              <a:avLst/>
            </a:prstGeom>
          </p:spPr>
          <p:txBody>
            <a:bodyPr lIns="0" tIns="0" rIns="0" bIns="0" rtlCol="0" anchor="t">
              <a:spAutoFit/>
            </a:bodyPr>
            <a:lstStyle/>
            <a:p>
              <a:pPr algn="ctr">
                <a:lnSpc>
                  <a:spcPts val="3750"/>
                </a:lnSpc>
              </a:pPr>
              <a:endParaRPr/>
            </a:p>
          </p:txBody>
        </p:sp>
      </p:grpSp>
      <p:sp>
        <p:nvSpPr>
          <p:cNvPr id="7" name="TextBox 7"/>
          <p:cNvSpPr txBox="1"/>
          <p:nvPr/>
        </p:nvSpPr>
        <p:spPr>
          <a:xfrm>
            <a:off x="6408454" y="8973592"/>
            <a:ext cx="5048650" cy="482203"/>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FOOTER</a:t>
            </a:r>
          </a:p>
        </p:txBody>
      </p:sp>
      <p:sp>
        <p:nvSpPr>
          <p:cNvPr id="8" name="TextBox 8"/>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PREVIEW</a:t>
            </a:r>
          </a:p>
        </p:txBody>
      </p:sp>
      <p:grpSp>
        <p:nvGrpSpPr>
          <p:cNvPr id="9" name="Group 9"/>
          <p:cNvGrpSpPr/>
          <p:nvPr/>
        </p:nvGrpSpPr>
        <p:grpSpPr>
          <a:xfrm>
            <a:off x="2211016" y="390525"/>
            <a:ext cx="12064366" cy="1577161"/>
            <a:chOff x="0" y="0"/>
            <a:chExt cx="16085821" cy="2102882"/>
          </a:xfrm>
        </p:grpSpPr>
        <p:sp>
          <p:nvSpPr>
            <p:cNvPr id="10" name="TextBox 10"/>
            <p:cNvSpPr txBox="1"/>
            <p:nvPr/>
          </p:nvSpPr>
          <p:spPr>
            <a:xfrm>
              <a:off x="0" y="0"/>
              <a:ext cx="16085821" cy="642938"/>
            </a:xfrm>
            <a:prstGeom prst="rect">
              <a:avLst/>
            </a:prstGeom>
          </p:spPr>
          <p:txBody>
            <a:bodyPr lIns="0" tIns="0" rIns="0" bIns="0" rtlCol="0" anchor="t">
              <a:spAutoFit/>
            </a:bodyPr>
            <a:lstStyle/>
            <a:p>
              <a:pPr algn="ctr">
                <a:lnSpc>
                  <a:spcPts val="3839"/>
                </a:lnSpc>
              </a:pPr>
              <a:endParaRPr/>
            </a:p>
          </p:txBody>
        </p:sp>
        <p:sp>
          <p:nvSpPr>
            <p:cNvPr id="11" name="TextBox 11"/>
            <p:cNvSpPr txBox="1"/>
            <p:nvPr/>
          </p:nvSpPr>
          <p:spPr>
            <a:xfrm>
              <a:off x="0" y="1526222"/>
              <a:ext cx="16085821" cy="583803"/>
            </a:xfrm>
            <a:prstGeom prst="rect">
              <a:avLst/>
            </a:prstGeom>
          </p:spPr>
          <p:txBody>
            <a:bodyPr lIns="0" tIns="0" rIns="0" bIns="0" rtlCol="0" anchor="t">
              <a:spAutoFit/>
            </a:bodyPr>
            <a:lstStyle/>
            <a:p>
              <a:pPr algn="ctr">
                <a:lnSpc>
                  <a:spcPts val="3750"/>
                </a:lnSpc>
              </a:pPr>
              <a:r>
                <a:rPr lang="en-US" sz="2500">
                  <a:solidFill>
                    <a:srgbClr val="5C701F"/>
                  </a:solidFill>
                  <a:latin typeface="Josefin Sans Regular"/>
                </a:rPr>
                <a:t>header và footer được dùng chung cho tất cả các trang web trong dự án này</a:t>
              </a:r>
            </a:p>
          </p:txBody>
        </p:sp>
        <p:sp>
          <p:nvSpPr>
            <p:cNvPr id="12" name="TextBox 12"/>
            <p:cNvSpPr txBox="1"/>
            <p:nvPr/>
          </p:nvSpPr>
          <p:spPr>
            <a:xfrm>
              <a:off x="0" y="766366"/>
              <a:ext cx="16085821" cy="640001"/>
            </a:xfrm>
            <a:prstGeom prst="rect">
              <a:avLst/>
            </a:prstGeom>
          </p:spPr>
          <p:txBody>
            <a:bodyPr lIns="0" tIns="0" rIns="0" bIns="0" rtlCol="0" anchor="t">
              <a:spAutoFit/>
            </a:bodyPr>
            <a:lstStyle/>
            <a:p>
              <a:pPr algn="ctr">
                <a:lnSpc>
                  <a:spcPts val="4200"/>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6" r="363" b="71655"/>
          <a:stretch>
            <a:fillRect/>
          </a:stretch>
        </p:blipFill>
        <p:spPr>
          <a:xfrm>
            <a:off x="1028700" y="1379781"/>
            <a:ext cx="6798636" cy="7137132"/>
          </a:xfrm>
          <a:prstGeom prst="rect">
            <a:avLst/>
          </a:prstGeom>
        </p:spPr>
      </p:pic>
      <p:pic>
        <p:nvPicPr>
          <p:cNvPr id="3" name="Picture 3"/>
          <p:cNvPicPr>
            <a:picLocks noChangeAspect="1"/>
          </p:cNvPicPr>
          <p:nvPr/>
        </p:nvPicPr>
        <p:blipFill>
          <a:blip r:embed="rId3"/>
          <a:srcRect l="286" r="286" b="21301"/>
          <a:stretch>
            <a:fillRect/>
          </a:stretch>
        </p:blipFill>
        <p:spPr>
          <a:xfrm>
            <a:off x="10435859" y="1446438"/>
            <a:ext cx="6798636" cy="7003817"/>
          </a:xfrm>
          <a:prstGeom prst="rect">
            <a:avLst/>
          </a:prstGeom>
        </p:spPr>
      </p:pic>
      <p:grpSp>
        <p:nvGrpSpPr>
          <p:cNvPr id="4" name="Group 4"/>
          <p:cNvGrpSpPr/>
          <p:nvPr/>
        </p:nvGrpSpPr>
        <p:grpSpPr>
          <a:xfrm>
            <a:off x="1250279" y="8973592"/>
            <a:ext cx="5048650" cy="569416"/>
            <a:chOff x="0" y="0"/>
            <a:chExt cx="6731533" cy="759222"/>
          </a:xfrm>
        </p:grpSpPr>
        <p:sp>
          <p:nvSpPr>
            <p:cNvPr id="5" name="TextBox 5"/>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TRANG CHỦ </a:t>
              </a:r>
            </a:p>
          </p:txBody>
        </p:sp>
        <p:sp>
          <p:nvSpPr>
            <p:cNvPr id="6" name="TextBox 6"/>
            <p:cNvSpPr txBox="1"/>
            <p:nvPr/>
          </p:nvSpPr>
          <p:spPr>
            <a:xfrm>
              <a:off x="0" y="811213"/>
              <a:ext cx="6731533" cy="583803"/>
            </a:xfrm>
            <a:prstGeom prst="rect">
              <a:avLst/>
            </a:prstGeom>
          </p:spPr>
          <p:txBody>
            <a:bodyPr lIns="0" tIns="0" rIns="0" bIns="0" rtlCol="0" anchor="t">
              <a:spAutoFit/>
            </a:bodyPr>
            <a:lstStyle/>
            <a:p>
              <a:pPr algn="ctr">
                <a:lnSpc>
                  <a:spcPts val="3750"/>
                </a:lnSpc>
              </a:pPr>
              <a:endParaRPr/>
            </a:p>
          </p:txBody>
        </p:sp>
      </p:grpSp>
      <p:sp>
        <p:nvSpPr>
          <p:cNvPr id="7" name="TextBox 7"/>
          <p:cNvSpPr txBox="1"/>
          <p:nvPr/>
        </p:nvSpPr>
        <p:spPr>
          <a:xfrm>
            <a:off x="11310852" y="8973592"/>
            <a:ext cx="5048650" cy="482203"/>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SHOP</a:t>
            </a:r>
          </a:p>
        </p:txBody>
      </p:sp>
      <p:sp>
        <p:nvSpPr>
          <p:cNvPr id="8" name="TextBox 8"/>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PREVIEW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48264" y="1028700"/>
            <a:ext cx="7096466" cy="7625998"/>
          </a:xfrm>
          <a:prstGeom prst="rect">
            <a:avLst/>
          </a:prstGeom>
        </p:spPr>
      </p:pic>
      <p:pic>
        <p:nvPicPr>
          <p:cNvPr id="3" name="Picture 3"/>
          <p:cNvPicPr>
            <a:picLocks noChangeAspect="1"/>
          </p:cNvPicPr>
          <p:nvPr/>
        </p:nvPicPr>
        <p:blipFill>
          <a:blip r:embed="rId3"/>
          <a:srcRect l="130" r="130"/>
          <a:stretch>
            <a:fillRect/>
          </a:stretch>
        </p:blipFill>
        <p:spPr>
          <a:xfrm>
            <a:off x="9655085" y="1028700"/>
            <a:ext cx="7248010" cy="7625998"/>
          </a:xfrm>
          <a:prstGeom prst="rect">
            <a:avLst/>
          </a:prstGeom>
        </p:spPr>
      </p:pic>
      <p:grpSp>
        <p:nvGrpSpPr>
          <p:cNvPr id="4" name="Group 4"/>
          <p:cNvGrpSpPr/>
          <p:nvPr/>
        </p:nvGrpSpPr>
        <p:grpSpPr>
          <a:xfrm>
            <a:off x="1627164" y="8973592"/>
            <a:ext cx="5048650" cy="569416"/>
            <a:chOff x="0" y="0"/>
            <a:chExt cx="6731533" cy="759222"/>
          </a:xfrm>
        </p:grpSpPr>
        <p:sp>
          <p:nvSpPr>
            <p:cNvPr id="5" name="TextBox 5"/>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ABOUT PRODUCT</a:t>
              </a:r>
            </a:p>
          </p:txBody>
        </p:sp>
        <p:sp>
          <p:nvSpPr>
            <p:cNvPr id="6" name="TextBox 6"/>
            <p:cNvSpPr txBox="1"/>
            <p:nvPr/>
          </p:nvSpPr>
          <p:spPr>
            <a:xfrm>
              <a:off x="0" y="811213"/>
              <a:ext cx="6731533" cy="583803"/>
            </a:xfrm>
            <a:prstGeom prst="rect">
              <a:avLst/>
            </a:prstGeom>
          </p:spPr>
          <p:txBody>
            <a:bodyPr lIns="0" tIns="0" rIns="0" bIns="0" rtlCol="0" anchor="t">
              <a:spAutoFit/>
            </a:bodyPr>
            <a:lstStyle/>
            <a:p>
              <a:pPr algn="ctr">
                <a:lnSpc>
                  <a:spcPts val="3750"/>
                </a:lnSpc>
              </a:pPr>
              <a:endParaRPr/>
            </a:p>
          </p:txBody>
        </p:sp>
      </p:grpSp>
      <p:sp>
        <p:nvSpPr>
          <p:cNvPr id="7" name="TextBox 7"/>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PREVIEW</a:t>
            </a:r>
          </a:p>
        </p:txBody>
      </p:sp>
      <p:grpSp>
        <p:nvGrpSpPr>
          <p:cNvPr id="8" name="Group 8"/>
          <p:cNvGrpSpPr/>
          <p:nvPr/>
        </p:nvGrpSpPr>
        <p:grpSpPr>
          <a:xfrm>
            <a:off x="10877694" y="8869834"/>
            <a:ext cx="5048650" cy="569416"/>
            <a:chOff x="0" y="0"/>
            <a:chExt cx="6731533" cy="759222"/>
          </a:xfrm>
        </p:grpSpPr>
        <p:sp>
          <p:nvSpPr>
            <p:cNvPr id="9" name="TextBox 9"/>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GIỎ HÀNG</a:t>
              </a:r>
            </a:p>
          </p:txBody>
        </p:sp>
        <p:sp>
          <p:nvSpPr>
            <p:cNvPr id="10" name="TextBox 10"/>
            <p:cNvSpPr txBox="1"/>
            <p:nvPr/>
          </p:nvSpPr>
          <p:spPr>
            <a:xfrm>
              <a:off x="0" y="811213"/>
              <a:ext cx="6731533" cy="583803"/>
            </a:xfrm>
            <a:prstGeom prst="rect">
              <a:avLst/>
            </a:prstGeom>
          </p:spPr>
          <p:txBody>
            <a:bodyPr lIns="0" tIns="0" rIns="0" bIns="0" rtlCol="0" anchor="t">
              <a:spAutoFit/>
            </a:bodyPr>
            <a:lstStyle/>
            <a:p>
              <a:pPr algn="ctr">
                <a:lnSpc>
                  <a:spcPts val="3750"/>
                </a:lnSpc>
              </a:pPr>
              <a:r>
                <a:rPr lang="en-US" sz="2500">
                  <a:solidFill>
                    <a:srgbClr val="5C701F"/>
                  </a:solidFill>
                  <a:latin typeface="Josefin Sans Regular"/>
                </a:rPr>
                <a:t>khi có hàng</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TextBox 2"/>
          <p:cNvSpPr txBox="1"/>
          <p:nvPr/>
        </p:nvSpPr>
        <p:spPr>
          <a:xfrm>
            <a:off x="1141237" y="1583112"/>
            <a:ext cx="7410543" cy="1931064"/>
          </a:xfrm>
          <a:prstGeom prst="rect">
            <a:avLst/>
          </a:prstGeom>
        </p:spPr>
        <p:txBody>
          <a:bodyPr lIns="0" tIns="0" rIns="0" bIns="0" rtlCol="0" anchor="t">
            <a:spAutoFit/>
          </a:bodyPr>
          <a:lstStyle/>
          <a:p>
            <a:pPr algn="l">
              <a:lnSpc>
                <a:spcPts val="7565"/>
              </a:lnSpc>
            </a:pPr>
            <a:r>
              <a:rPr lang="en-US" sz="6304" spc="504">
                <a:solidFill>
                  <a:srgbClr val="B5C182"/>
                </a:solidFill>
                <a:latin typeface="Josefin Sans Regular Bold"/>
              </a:rPr>
              <a:t>MỤC LỤC</a:t>
            </a:r>
          </a:p>
          <a:p>
            <a:pPr algn="l">
              <a:lnSpc>
                <a:spcPts val="7565"/>
              </a:lnSpc>
            </a:pPr>
            <a:endParaRPr lang="en-US" sz="6304" spc="504">
              <a:solidFill>
                <a:srgbClr val="B5C182"/>
              </a:solidFill>
              <a:latin typeface="Josefin Sans Regular Bold"/>
            </a:endParaRPr>
          </a:p>
        </p:txBody>
      </p:sp>
      <p:sp>
        <p:nvSpPr>
          <p:cNvPr id="3" name="TextBox 3"/>
          <p:cNvSpPr txBox="1"/>
          <p:nvPr/>
        </p:nvSpPr>
        <p:spPr>
          <a:xfrm>
            <a:off x="1028700" y="4960948"/>
            <a:ext cx="7410543" cy="2607888"/>
          </a:xfrm>
          <a:prstGeom prst="rect">
            <a:avLst/>
          </a:prstGeom>
        </p:spPr>
        <p:txBody>
          <a:bodyPr lIns="0" tIns="0" rIns="0" bIns="0" rtlCol="0" anchor="t">
            <a:spAutoFit/>
          </a:bodyPr>
          <a:lstStyle/>
          <a:p>
            <a:pPr algn="l">
              <a:lnSpc>
                <a:spcPts val="4137"/>
              </a:lnSpc>
            </a:pPr>
            <a:r>
              <a:rPr lang="en-US" sz="2758">
                <a:solidFill>
                  <a:srgbClr val="5C701F"/>
                </a:solidFill>
                <a:latin typeface="Josefin Sans Regular"/>
              </a:rPr>
              <a:t>Giới thiệu về đề tài</a:t>
            </a:r>
          </a:p>
          <a:p>
            <a:pPr algn="l">
              <a:lnSpc>
                <a:spcPts val="4137"/>
              </a:lnSpc>
            </a:pPr>
            <a:r>
              <a:rPr lang="en-US" sz="2758">
                <a:solidFill>
                  <a:srgbClr val="5C701F"/>
                </a:solidFill>
                <a:latin typeface="Josefin Sans Regular"/>
              </a:rPr>
              <a:t>Phân tích ứng dụng</a:t>
            </a:r>
          </a:p>
          <a:p>
            <a:pPr algn="l">
              <a:lnSpc>
                <a:spcPts val="4137"/>
              </a:lnSpc>
            </a:pPr>
            <a:r>
              <a:rPr lang="en-US" sz="2758">
                <a:solidFill>
                  <a:srgbClr val="5C701F"/>
                </a:solidFill>
                <a:latin typeface="Josefin Sans Regular"/>
              </a:rPr>
              <a:t>Xây dựng </a:t>
            </a:r>
          </a:p>
          <a:p>
            <a:pPr algn="l">
              <a:lnSpc>
                <a:spcPts val="4137"/>
              </a:lnSpc>
            </a:pPr>
            <a:r>
              <a:rPr lang="en-US" sz="2758">
                <a:solidFill>
                  <a:srgbClr val="5C701F"/>
                </a:solidFill>
                <a:latin typeface="Josefin Sans Regular"/>
              </a:rPr>
              <a:t>Kết luận hướng phát triển</a:t>
            </a:r>
          </a:p>
          <a:p>
            <a:pPr algn="l">
              <a:lnSpc>
                <a:spcPts val="4137"/>
              </a:lnSpc>
            </a:pPr>
            <a:r>
              <a:rPr lang="en-US" sz="2758">
                <a:solidFill>
                  <a:srgbClr val="5C701F"/>
                </a:solidFill>
                <a:latin typeface="Josefin Sans Regular"/>
              </a:rPr>
              <a:t>Tài liệu tham khảo</a:t>
            </a:r>
          </a:p>
        </p:txBody>
      </p:sp>
      <p:sp>
        <p:nvSpPr>
          <p:cNvPr id="4" name="AutoShape 4"/>
          <p:cNvSpPr/>
          <p:nvPr/>
        </p:nvSpPr>
        <p:spPr>
          <a:xfrm>
            <a:off x="1141237" y="3823174"/>
            <a:ext cx="844426" cy="150120"/>
          </a:xfrm>
          <a:prstGeom prst="rect">
            <a:avLst/>
          </a:prstGeom>
          <a:solidFill>
            <a:srgbClr val="5C701F"/>
          </a:solidFill>
        </p:spPr>
      </p:sp>
      <p:pic>
        <p:nvPicPr>
          <p:cNvPr id="5" name="Picture 5"/>
          <p:cNvPicPr>
            <a:picLocks noChangeAspect="1"/>
          </p:cNvPicPr>
          <p:nvPr/>
        </p:nvPicPr>
        <p:blipFill>
          <a:blip r:embed="rId2"/>
          <a:srcRect l="20801" r="17840" b="7915"/>
          <a:stretch>
            <a:fillRect/>
          </a:stretch>
        </p:blipFill>
        <p:spPr>
          <a:xfrm>
            <a:off x="9811190" y="1429344"/>
            <a:ext cx="7429060" cy="7428312"/>
          </a:xfrm>
          <a:prstGeom prst="rect">
            <a:avLst/>
          </a:prstGeom>
        </p:spPr>
      </p:pic>
      <p:sp>
        <p:nvSpPr>
          <p:cNvPr id="6" name="AutoShape 6"/>
          <p:cNvSpPr/>
          <p:nvPr/>
        </p:nvSpPr>
        <p:spPr>
          <a:xfrm>
            <a:off x="15623628" y="857844"/>
            <a:ext cx="2188122" cy="2187305"/>
          </a:xfrm>
          <a:prstGeom prst="rect">
            <a:avLst/>
          </a:prstGeom>
          <a:solidFill>
            <a:srgbClr val="B5C182"/>
          </a:solidFill>
        </p:spPr>
      </p:sp>
      <p:sp>
        <p:nvSpPr>
          <p:cNvPr id="7" name="AutoShape 7"/>
          <p:cNvSpPr/>
          <p:nvPr/>
        </p:nvSpPr>
        <p:spPr>
          <a:xfrm>
            <a:off x="9239690" y="8098948"/>
            <a:ext cx="1330705" cy="1330208"/>
          </a:xfrm>
          <a:prstGeom prst="rect">
            <a:avLst/>
          </a:prstGeom>
          <a:solidFill>
            <a:srgbClr val="B5C182"/>
          </a:solid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48264" y="1028700"/>
            <a:ext cx="7096466" cy="7625998"/>
          </a:xfrm>
          <a:prstGeom prst="rect">
            <a:avLst/>
          </a:prstGeom>
        </p:spPr>
      </p:pic>
      <p:pic>
        <p:nvPicPr>
          <p:cNvPr id="3" name="Picture 3"/>
          <p:cNvPicPr>
            <a:picLocks noChangeAspect="1"/>
          </p:cNvPicPr>
          <p:nvPr/>
        </p:nvPicPr>
        <p:blipFill>
          <a:blip r:embed="rId3"/>
          <a:srcRect l="1149" r="1149"/>
          <a:stretch>
            <a:fillRect/>
          </a:stretch>
        </p:blipFill>
        <p:spPr>
          <a:xfrm>
            <a:off x="9144000" y="1028700"/>
            <a:ext cx="8238524" cy="7625998"/>
          </a:xfrm>
          <a:prstGeom prst="rect">
            <a:avLst/>
          </a:prstGeom>
        </p:spPr>
      </p:pic>
      <p:sp>
        <p:nvSpPr>
          <p:cNvPr id="4" name="TextBox 4"/>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PREVIEW</a:t>
            </a:r>
          </a:p>
        </p:txBody>
      </p:sp>
      <p:grpSp>
        <p:nvGrpSpPr>
          <p:cNvPr id="5" name="Group 5"/>
          <p:cNvGrpSpPr/>
          <p:nvPr/>
        </p:nvGrpSpPr>
        <p:grpSpPr>
          <a:xfrm>
            <a:off x="10877694" y="8869834"/>
            <a:ext cx="5048650" cy="569416"/>
            <a:chOff x="0" y="0"/>
            <a:chExt cx="6731533" cy="759222"/>
          </a:xfrm>
        </p:grpSpPr>
        <p:sp>
          <p:nvSpPr>
            <p:cNvPr id="6" name="TextBox 6"/>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ABOUT PRODUCT</a:t>
              </a:r>
            </a:p>
          </p:txBody>
        </p:sp>
        <p:sp>
          <p:nvSpPr>
            <p:cNvPr id="7" name="TextBox 7"/>
            <p:cNvSpPr txBox="1"/>
            <p:nvPr/>
          </p:nvSpPr>
          <p:spPr>
            <a:xfrm>
              <a:off x="0" y="811213"/>
              <a:ext cx="6731533" cy="583803"/>
            </a:xfrm>
            <a:prstGeom prst="rect">
              <a:avLst/>
            </a:prstGeom>
          </p:spPr>
          <p:txBody>
            <a:bodyPr lIns="0" tIns="0" rIns="0" bIns="0" rtlCol="0" anchor="t">
              <a:spAutoFit/>
            </a:bodyPr>
            <a:lstStyle/>
            <a:p>
              <a:pPr algn="ctr">
                <a:lnSpc>
                  <a:spcPts val="3750"/>
                </a:lnSpc>
              </a:pPr>
              <a:r>
                <a:rPr lang="en-US" sz="2500">
                  <a:solidFill>
                    <a:srgbClr val="5C701F"/>
                  </a:solidFill>
                  <a:latin typeface="Josefin Sans Regular"/>
                </a:rPr>
                <a:t>khi không có hàng</a:t>
              </a:r>
            </a:p>
          </p:txBody>
        </p:sp>
      </p:grpSp>
      <p:grpSp>
        <p:nvGrpSpPr>
          <p:cNvPr id="8" name="Group 8"/>
          <p:cNvGrpSpPr/>
          <p:nvPr/>
        </p:nvGrpSpPr>
        <p:grpSpPr>
          <a:xfrm>
            <a:off x="1627164" y="8973592"/>
            <a:ext cx="5048650" cy="569416"/>
            <a:chOff x="0" y="0"/>
            <a:chExt cx="6731533" cy="759222"/>
          </a:xfrm>
        </p:grpSpPr>
        <p:sp>
          <p:nvSpPr>
            <p:cNvPr id="9" name="TextBox 9"/>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ABOUT PRODUCT</a:t>
              </a:r>
            </a:p>
          </p:txBody>
        </p:sp>
        <p:sp>
          <p:nvSpPr>
            <p:cNvPr id="10" name="TextBox 10"/>
            <p:cNvSpPr txBox="1"/>
            <p:nvPr/>
          </p:nvSpPr>
          <p:spPr>
            <a:xfrm>
              <a:off x="0" y="811213"/>
              <a:ext cx="6731533" cy="583803"/>
            </a:xfrm>
            <a:prstGeom prst="rect">
              <a:avLst/>
            </a:prstGeom>
          </p:spPr>
          <p:txBody>
            <a:bodyPr lIns="0" tIns="0" rIns="0" bIns="0" rtlCol="0" anchor="t">
              <a:spAutoFit/>
            </a:bodyPr>
            <a:lstStyle/>
            <a:p>
              <a:pPr algn="ctr">
                <a:lnSpc>
                  <a:spcPts val="3750"/>
                </a:lnSpc>
              </a:pPr>
              <a:r>
                <a:rPr lang="en-US" sz="2500">
                  <a:solidFill>
                    <a:srgbClr val="5C701F"/>
                  </a:solidFill>
                  <a:latin typeface="Josefin Sans Regular"/>
                </a:rPr>
                <a:t>khi có hàng</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 r="130"/>
          <a:stretch>
            <a:fillRect/>
          </a:stretch>
        </p:blipFill>
        <p:spPr>
          <a:xfrm>
            <a:off x="9655085" y="1028700"/>
            <a:ext cx="7248010" cy="7625998"/>
          </a:xfrm>
          <a:prstGeom prst="rect">
            <a:avLst/>
          </a:prstGeom>
        </p:spPr>
      </p:pic>
      <p:pic>
        <p:nvPicPr>
          <p:cNvPr id="3" name="Picture 3"/>
          <p:cNvPicPr>
            <a:picLocks noChangeAspect="1"/>
          </p:cNvPicPr>
          <p:nvPr/>
        </p:nvPicPr>
        <p:blipFill>
          <a:blip r:embed="rId3"/>
          <a:srcRect/>
          <a:stretch>
            <a:fillRect/>
          </a:stretch>
        </p:blipFill>
        <p:spPr>
          <a:xfrm>
            <a:off x="527484" y="2400304"/>
            <a:ext cx="7248010" cy="4882790"/>
          </a:xfrm>
          <a:prstGeom prst="rect">
            <a:avLst/>
          </a:prstGeom>
        </p:spPr>
      </p:pic>
      <p:grpSp>
        <p:nvGrpSpPr>
          <p:cNvPr id="4" name="Group 4"/>
          <p:cNvGrpSpPr/>
          <p:nvPr/>
        </p:nvGrpSpPr>
        <p:grpSpPr>
          <a:xfrm>
            <a:off x="1627164" y="8973592"/>
            <a:ext cx="5048650" cy="569416"/>
            <a:chOff x="0" y="0"/>
            <a:chExt cx="6731533" cy="759222"/>
          </a:xfrm>
        </p:grpSpPr>
        <p:sp>
          <p:nvSpPr>
            <p:cNvPr id="5" name="TextBox 5"/>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ABOUT PRODUCT</a:t>
              </a:r>
            </a:p>
          </p:txBody>
        </p:sp>
        <p:sp>
          <p:nvSpPr>
            <p:cNvPr id="6" name="TextBox 6"/>
            <p:cNvSpPr txBox="1"/>
            <p:nvPr/>
          </p:nvSpPr>
          <p:spPr>
            <a:xfrm>
              <a:off x="0" y="811213"/>
              <a:ext cx="6731533" cy="583803"/>
            </a:xfrm>
            <a:prstGeom prst="rect">
              <a:avLst/>
            </a:prstGeom>
          </p:spPr>
          <p:txBody>
            <a:bodyPr lIns="0" tIns="0" rIns="0" bIns="0" rtlCol="0" anchor="t">
              <a:spAutoFit/>
            </a:bodyPr>
            <a:lstStyle/>
            <a:p>
              <a:pPr algn="ctr">
                <a:lnSpc>
                  <a:spcPts val="3750"/>
                </a:lnSpc>
              </a:pPr>
              <a:endParaRPr/>
            </a:p>
          </p:txBody>
        </p:sp>
      </p:grpSp>
      <p:sp>
        <p:nvSpPr>
          <p:cNvPr id="7" name="TextBox 7"/>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PREVIEW</a:t>
            </a:r>
          </a:p>
        </p:txBody>
      </p:sp>
      <p:grpSp>
        <p:nvGrpSpPr>
          <p:cNvPr id="8" name="Group 8"/>
          <p:cNvGrpSpPr/>
          <p:nvPr/>
        </p:nvGrpSpPr>
        <p:grpSpPr>
          <a:xfrm>
            <a:off x="10877694" y="8869834"/>
            <a:ext cx="5048650" cy="569416"/>
            <a:chOff x="0" y="0"/>
            <a:chExt cx="6731533" cy="759222"/>
          </a:xfrm>
        </p:grpSpPr>
        <p:sp>
          <p:nvSpPr>
            <p:cNvPr id="9" name="TextBox 9"/>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GIỎ HÀNG</a:t>
              </a:r>
            </a:p>
          </p:txBody>
        </p:sp>
        <p:sp>
          <p:nvSpPr>
            <p:cNvPr id="10" name="TextBox 10"/>
            <p:cNvSpPr txBox="1"/>
            <p:nvPr/>
          </p:nvSpPr>
          <p:spPr>
            <a:xfrm>
              <a:off x="0" y="811213"/>
              <a:ext cx="6731533" cy="583803"/>
            </a:xfrm>
            <a:prstGeom prst="rect">
              <a:avLst/>
            </a:prstGeom>
          </p:spPr>
          <p:txBody>
            <a:bodyPr lIns="0" tIns="0" rIns="0" bIns="0" rtlCol="0" anchor="t">
              <a:spAutoFit/>
            </a:bodyPr>
            <a:lstStyle/>
            <a:p>
              <a:pPr algn="ctr">
                <a:lnSpc>
                  <a:spcPts val="3750"/>
                </a:lnSpc>
              </a:pPr>
              <a:r>
                <a:rPr lang="en-US" sz="2500">
                  <a:solidFill>
                    <a:srgbClr val="5C701F"/>
                  </a:solidFill>
                  <a:latin typeface="Josefin Sans Regular"/>
                </a:rPr>
                <a:t>khi có hàng</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 r="130"/>
          <a:stretch>
            <a:fillRect/>
          </a:stretch>
        </p:blipFill>
        <p:spPr>
          <a:xfrm>
            <a:off x="9655085" y="1028700"/>
            <a:ext cx="7248010" cy="7625998"/>
          </a:xfrm>
          <a:prstGeom prst="rect">
            <a:avLst/>
          </a:prstGeom>
        </p:spPr>
      </p:pic>
      <p:sp>
        <p:nvSpPr>
          <p:cNvPr id="3" name="TextBox 3"/>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PREVIEW</a:t>
            </a:r>
          </a:p>
        </p:txBody>
      </p:sp>
      <p:grpSp>
        <p:nvGrpSpPr>
          <p:cNvPr id="4" name="Group 4"/>
          <p:cNvGrpSpPr/>
          <p:nvPr/>
        </p:nvGrpSpPr>
        <p:grpSpPr>
          <a:xfrm>
            <a:off x="10877694" y="8869834"/>
            <a:ext cx="5048650" cy="569416"/>
            <a:chOff x="0" y="0"/>
            <a:chExt cx="6731533" cy="759222"/>
          </a:xfrm>
        </p:grpSpPr>
        <p:sp>
          <p:nvSpPr>
            <p:cNvPr id="5" name="TextBox 5"/>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GIỎ HÀNG</a:t>
              </a:r>
            </a:p>
          </p:txBody>
        </p:sp>
        <p:sp>
          <p:nvSpPr>
            <p:cNvPr id="6" name="TextBox 6"/>
            <p:cNvSpPr txBox="1"/>
            <p:nvPr/>
          </p:nvSpPr>
          <p:spPr>
            <a:xfrm>
              <a:off x="0" y="811213"/>
              <a:ext cx="6731533" cy="583803"/>
            </a:xfrm>
            <a:prstGeom prst="rect">
              <a:avLst/>
            </a:prstGeom>
          </p:spPr>
          <p:txBody>
            <a:bodyPr lIns="0" tIns="0" rIns="0" bIns="0" rtlCol="0" anchor="t">
              <a:spAutoFit/>
            </a:bodyPr>
            <a:lstStyle/>
            <a:p>
              <a:pPr algn="ctr">
                <a:lnSpc>
                  <a:spcPts val="3750"/>
                </a:lnSpc>
              </a:pPr>
              <a:r>
                <a:rPr lang="en-US" sz="2500">
                  <a:solidFill>
                    <a:srgbClr val="5C701F"/>
                  </a:solidFill>
                  <a:latin typeface="Josefin Sans Regular"/>
                </a:rPr>
                <a:t>khi có hàng</a:t>
              </a:r>
            </a:p>
          </p:txBody>
        </p:sp>
      </p:grpSp>
      <p:pic>
        <p:nvPicPr>
          <p:cNvPr id="7" name="Picture 7"/>
          <p:cNvPicPr>
            <a:picLocks noChangeAspect="1"/>
          </p:cNvPicPr>
          <p:nvPr/>
        </p:nvPicPr>
        <p:blipFill>
          <a:blip r:embed="rId3"/>
          <a:srcRect/>
          <a:stretch>
            <a:fillRect/>
          </a:stretch>
        </p:blipFill>
        <p:spPr>
          <a:xfrm>
            <a:off x="748264" y="1028700"/>
            <a:ext cx="7096466" cy="7625998"/>
          </a:xfrm>
          <a:prstGeom prst="rect">
            <a:avLst/>
          </a:prstGeom>
        </p:spPr>
      </p:pic>
      <p:grpSp>
        <p:nvGrpSpPr>
          <p:cNvPr id="8" name="Group 8"/>
          <p:cNvGrpSpPr/>
          <p:nvPr/>
        </p:nvGrpSpPr>
        <p:grpSpPr>
          <a:xfrm>
            <a:off x="1627164" y="8973592"/>
            <a:ext cx="5048650" cy="569416"/>
            <a:chOff x="0" y="0"/>
            <a:chExt cx="6731533" cy="759222"/>
          </a:xfrm>
        </p:grpSpPr>
        <p:sp>
          <p:nvSpPr>
            <p:cNvPr id="9" name="TextBox 9"/>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ABOUT PRODUCT</a:t>
              </a:r>
            </a:p>
          </p:txBody>
        </p:sp>
        <p:sp>
          <p:nvSpPr>
            <p:cNvPr id="10" name="TextBox 10"/>
            <p:cNvSpPr txBox="1"/>
            <p:nvPr/>
          </p:nvSpPr>
          <p:spPr>
            <a:xfrm>
              <a:off x="0" y="811213"/>
              <a:ext cx="6731533" cy="583803"/>
            </a:xfrm>
            <a:prstGeom prst="rect">
              <a:avLst/>
            </a:prstGeom>
          </p:spPr>
          <p:txBody>
            <a:bodyPr lIns="0" tIns="0" rIns="0" bIns="0" rtlCol="0" anchor="t">
              <a:spAutoFit/>
            </a:bodyPr>
            <a:lstStyle/>
            <a:p>
              <a:pPr algn="ctr">
                <a:lnSpc>
                  <a:spcPts val="3750"/>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9" r="239"/>
          <a:stretch>
            <a:fillRect/>
          </a:stretch>
        </p:blipFill>
        <p:spPr>
          <a:xfrm>
            <a:off x="871954" y="1818734"/>
            <a:ext cx="6559070" cy="6649533"/>
          </a:xfrm>
          <a:prstGeom prst="rect">
            <a:avLst/>
          </a:prstGeom>
        </p:spPr>
      </p:pic>
      <p:pic>
        <p:nvPicPr>
          <p:cNvPr id="3" name="Picture 3"/>
          <p:cNvPicPr>
            <a:picLocks noChangeAspect="1"/>
          </p:cNvPicPr>
          <p:nvPr/>
        </p:nvPicPr>
        <p:blipFill>
          <a:blip r:embed="rId3"/>
          <a:srcRect l="18503" r="17356"/>
          <a:stretch>
            <a:fillRect/>
          </a:stretch>
        </p:blipFill>
        <p:spPr>
          <a:xfrm>
            <a:off x="9939433" y="1818734"/>
            <a:ext cx="6925173" cy="6649533"/>
          </a:xfrm>
          <a:prstGeom prst="rect">
            <a:avLst/>
          </a:prstGeom>
        </p:spPr>
      </p:pic>
      <p:grpSp>
        <p:nvGrpSpPr>
          <p:cNvPr id="4" name="Group 4"/>
          <p:cNvGrpSpPr/>
          <p:nvPr/>
        </p:nvGrpSpPr>
        <p:grpSpPr>
          <a:xfrm>
            <a:off x="1627164" y="8973592"/>
            <a:ext cx="5048650" cy="569416"/>
            <a:chOff x="0" y="0"/>
            <a:chExt cx="6731533" cy="759222"/>
          </a:xfrm>
        </p:grpSpPr>
        <p:sp>
          <p:nvSpPr>
            <p:cNvPr id="5" name="TextBox 5"/>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USER</a:t>
              </a:r>
            </a:p>
          </p:txBody>
        </p:sp>
        <p:sp>
          <p:nvSpPr>
            <p:cNvPr id="6" name="TextBox 6"/>
            <p:cNvSpPr txBox="1"/>
            <p:nvPr/>
          </p:nvSpPr>
          <p:spPr>
            <a:xfrm>
              <a:off x="0" y="811213"/>
              <a:ext cx="6731533" cy="583803"/>
            </a:xfrm>
            <a:prstGeom prst="rect">
              <a:avLst/>
            </a:prstGeom>
          </p:spPr>
          <p:txBody>
            <a:bodyPr lIns="0" tIns="0" rIns="0" bIns="0" rtlCol="0" anchor="t">
              <a:spAutoFit/>
            </a:bodyPr>
            <a:lstStyle/>
            <a:p>
              <a:pPr algn="ctr">
                <a:lnSpc>
                  <a:spcPts val="3750"/>
                </a:lnSpc>
              </a:pPr>
              <a:r>
                <a:rPr lang="en-US" sz="2500">
                  <a:solidFill>
                    <a:srgbClr val="5C701F"/>
                  </a:solidFill>
                  <a:latin typeface="Josefin Sans Regular"/>
                </a:rPr>
                <a:t>(đã đăng nhập)</a:t>
              </a:r>
            </a:p>
          </p:txBody>
        </p:sp>
      </p:grpSp>
      <p:sp>
        <p:nvSpPr>
          <p:cNvPr id="7" name="TextBox 7"/>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PREVIEW</a:t>
            </a:r>
          </a:p>
        </p:txBody>
      </p:sp>
      <p:grpSp>
        <p:nvGrpSpPr>
          <p:cNvPr id="8" name="Group 8"/>
          <p:cNvGrpSpPr/>
          <p:nvPr/>
        </p:nvGrpSpPr>
        <p:grpSpPr>
          <a:xfrm>
            <a:off x="10877694" y="8869834"/>
            <a:ext cx="5048650" cy="569416"/>
            <a:chOff x="0" y="0"/>
            <a:chExt cx="6731533" cy="759222"/>
          </a:xfrm>
        </p:grpSpPr>
        <p:sp>
          <p:nvSpPr>
            <p:cNvPr id="9" name="TextBox 9"/>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USER</a:t>
              </a:r>
            </a:p>
          </p:txBody>
        </p:sp>
        <p:sp>
          <p:nvSpPr>
            <p:cNvPr id="10" name="TextBox 10"/>
            <p:cNvSpPr txBox="1"/>
            <p:nvPr/>
          </p:nvSpPr>
          <p:spPr>
            <a:xfrm>
              <a:off x="0" y="811213"/>
              <a:ext cx="6731533" cy="583803"/>
            </a:xfrm>
            <a:prstGeom prst="rect">
              <a:avLst/>
            </a:prstGeom>
          </p:spPr>
          <p:txBody>
            <a:bodyPr lIns="0" tIns="0" rIns="0" bIns="0" rtlCol="0" anchor="t">
              <a:spAutoFit/>
            </a:bodyPr>
            <a:lstStyle/>
            <a:p>
              <a:pPr algn="ctr">
                <a:lnSpc>
                  <a:spcPts val="3750"/>
                </a:lnSpc>
              </a:pPr>
              <a:r>
                <a:rPr lang="en-US" sz="2500">
                  <a:solidFill>
                    <a:srgbClr val="5C701F"/>
                  </a:solidFill>
                  <a:latin typeface="Josefin Sans Regular"/>
                </a:rPr>
                <a:t>(chưa đăng nhập)</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3589"/>
          <a:stretch>
            <a:fillRect/>
          </a:stretch>
        </p:blipFill>
        <p:spPr>
          <a:xfrm>
            <a:off x="1290951" y="2243332"/>
            <a:ext cx="7379578" cy="6257325"/>
          </a:xfrm>
          <a:prstGeom prst="rect">
            <a:avLst/>
          </a:prstGeom>
        </p:spPr>
      </p:pic>
      <p:pic>
        <p:nvPicPr>
          <p:cNvPr id="3" name="Picture 3"/>
          <p:cNvPicPr>
            <a:picLocks noChangeAspect="1"/>
          </p:cNvPicPr>
          <p:nvPr/>
        </p:nvPicPr>
        <p:blipFill>
          <a:blip r:embed="rId3"/>
          <a:srcRect/>
          <a:stretch>
            <a:fillRect/>
          </a:stretch>
        </p:blipFill>
        <p:spPr>
          <a:xfrm>
            <a:off x="9604737" y="2243332"/>
            <a:ext cx="7594565" cy="6295928"/>
          </a:xfrm>
          <a:prstGeom prst="rect">
            <a:avLst/>
          </a:prstGeom>
        </p:spPr>
      </p:pic>
      <p:grpSp>
        <p:nvGrpSpPr>
          <p:cNvPr id="4" name="Group 4"/>
          <p:cNvGrpSpPr/>
          <p:nvPr/>
        </p:nvGrpSpPr>
        <p:grpSpPr>
          <a:xfrm>
            <a:off x="2456415" y="8973592"/>
            <a:ext cx="5048650" cy="569416"/>
            <a:chOff x="0" y="0"/>
            <a:chExt cx="6731533" cy="759222"/>
          </a:xfrm>
        </p:grpSpPr>
        <p:sp>
          <p:nvSpPr>
            <p:cNvPr id="5" name="TextBox 5"/>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ĐĂNG KÍ TÀI KHOẢN</a:t>
              </a:r>
            </a:p>
          </p:txBody>
        </p:sp>
        <p:sp>
          <p:nvSpPr>
            <p:cNvPr id="6" name="TextBox 6"/>
            <p:cNvSpPr txBox="1"/>
            <p:nvPr/>
          </p:nvSpPr>
          <p:spPr>
            <a:xfrm>
              <a:off x="0" y="811213"/>
              <a:ext cx="6731533" cy="583803"/>
            </a:xfrm>
            <a:prstGeom prst="rect">
              <a:avLst/>
            </a:prstGeom>
          </p:spPr>
          <p:txBody>
            <a:bodyPr lIns="0" tIns="0" rIns="0" bIns="0" rtlCol="0" anchor="t">
              <a:spAutoFit/>
            </a:bodyPr>
            <a:lstStyle/>
            <a:p>
              <a:pPr algn="ctr">
                <a:lnSpc>
                  <a:spcPts val="3750"/>
                </a:lnSpc>
              </a:pPr>
              <a:endParaRPr/>
            </a:p>
          </p:txBody>
        </p:sp>
      </p:grpSp>
      <p:sp>
        <p:nvSpPr>
          <p:cNvPr id="7" name="TextBox 7"/>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PREVIEW</a:t>
            </a:r>
          </a:p>
        </p:txBody>
      </p:sp>
      <p:grpSp>
        <p:nvGrpSpPr>
          <p:cNvPr id="8" name="Group 8"/>
          <p:cNvGrpSpPr/>
          <p:nvPr/>
        </p:nvGrpSpPr>
        <p:grpSpPr>
          <a:xfrm>
            <a:off x="10877694" y="8869834"/>
            <a:ext cx="5048650" cy="569416"/>
            <a:chOff x="0" y="0"/>
            <a:chExt cx="6731533" cy="759222"/>
          </a:xfrm>
        </p:grpSpPr>
        <p:sp>
          <p:nvSpPr>
            <p:cNvPr id="9" name="TextBox 9"/>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TRANG ĐĂNG KÍ</a:t>
              </a:r>
            </a:p>
          </p:txBody>
        </p:sp>
        <p:sp>
          <p:nvSpPr>
            <p:cNvPr id="10" name="TextBox 10"/>
            <p:cNvSpPr txBox="1"/>
            <p:nvPr/>
          </p:nvSpPr>
          <p:spPr>
            <a:xfrm>
              <a:off x="0" y="811213"/>
              <a:ext cx="6731533" cy="583803"/>
            </a:xfrm>
            <a:prstGeom prst="rect">
              <a:avLst/>
            </a:prstGeom>
          </p:spPr>
          <p:txBody>
            <a:bodyPr lIns="0" tIns="0" rIns="0" bIns="0" rtlCol="0" anchor="t">
              <a:spAutoFit/>
            </a:bodyPr>
            <a:lstStyle/>
            <a:p>
              <a:pPr algn="ctr">
                <a:lnSpc>
                  <a:spcPts val="3750"/>
                </a:lnSpc>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01" r="601"/>
          <a:stretch>
            <a:fillRect/>
          </a:stretch>
        </p:blipFill>
        <p:spPr>
          <a:xfrm>
            <a:off x="1133892" y="1347846"/>
            <a:ext cx="6720545" cy="7306457"/>
          </a:xfrm>
          <a:prstGeom prst="rect">
            <a:avLst/>
          </a:prstGeom>
        </p:spPr>
      </p:pic>
      <p:pic>
        <p:nvPicPr>
          <p:cNvPr id="3" name="Picture 3"/>
          <p:cNvPicPr>
            <a:picLocks noChangeAspect="1"/>
          </p:cNvPicPr>
          <p:nvPr/>
        </p:nvPicPr>
        <p:blipFill>
          <a:blip r:embed="rId3"/>
          <a:srcRect/>
          <a:stretch>
            <a:fillRect/>
          </a:stretch>
        </p:blipFill>
        <p:spPr>
          <a:xfrm>
            <a:off x="8497423" y="1407095"/>
            <a:ext cx="9375551" cy="7247207"/>
          </a:xfrm>
          <a:prstGeom prst="rect">
            <a:avLst/>
          </a:prstGeom>
        </p:spPr>
      </p:pic>
      <p:grpSp>
        <p:nvGrpSpPr>
          <p:cNvPr id="4" name="Group 4"/>
          <p:cNvGrpSpPr/>
          <p:nvPr/>
        </p:nvGrpSpPr>
        <p:grpSpPr>
          <a:xfrm>
            <a:off x="1969840" y="8973592"/>
            <a:ext cx="5048650" cy="569416"/>
            <a:chOff x="0" y="0"/>
            <a:chExt cx="6731533" cy="759222"/>
          </a:xfrm>
        </p:grpSpPr>
        <p:sp>
          <p:nvSpPr>
            <p:cNvPr id="5" name="TextBox 5"/>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ABOUT US</a:t>
              </a:r>
            </a:p>
          </p:txBody>
        </p:sp>
        <p:sp>
          <p:nvSpPr>
            <p:cNvPr id="6" name="TextBox 6"/>
            <p:cNvSpPr txBox="1"/>
            <p:nvPr/>
          </p:nvSpPr>
          <p:spPr>
            <a:xfrm>
              <a:off x="0" y="811213"/>
              <a:ext cx="6731533" cy="583803"/>
            </a:xfrm>
            <a:prstGeom prst="rect">
              <a:avLst/>
            </a:prstGeom>
          </p:spPr>
          <p:txBody>
            <a:bodyPr lIns="0" tIns="0" rIns="0" bIns="0" rtlCol="0" anchor="t">
              <a:spAutoFit/>
            </a:bodyPr>
            <a:lstStyle/>
            <a:p>
              <a:pPr algn="ctr">
                <a:lnSpc>
                  <a:spcPts val="3750"/>
                </a:lnSpc>
              </a:pPr>
              <a:endParaRPr/>
            </a:p>
          </p:txBody>
        </p:sp>
      </p:grpSp>
      <p:sp>
        <p:nvSpPr>
          <p:cNvPr id="7" name="TextBox 7"/>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PREVIEW</a:t>
            </a:r>
          </a:p>
        </p:txBody>
      </p:sp>
      <p:grpSp>
        <p:nvGrpSpPr>
          <p:cNvPr id="8" name="Group 8"/>
          <p:cNvGrpSpPr/>
          <p:nvPr/>
        </p:nvGrpSpPr>
        <p:grpSpPr>
          <a:xfrm>
            <a:off x="10877694" y="8869834"/>
            <a:ext cx="5048650" cy="569416"/>
            <a:chOff x="0" y="0"/>
            <a:chExt cx="6731533" cy="759222"/>
          </a:xfrm>
        </p:grpSpPr>
        <p:sp>
          <p:nvSpPr>
            <p:cNvPr id="9" name="TextBox 9"/>
            <p:cNvSpPr txBox="1"/>
            <p:nvPr/>
          </p:nvSpPr>
          <p:spPr>
            <a:xfrm>
              <a:off x="0" y="0"/>
              <a:ext cx="6731533" cy="642938"/>
            </a:xfrm>
            <a:prstGeom prst="rect">
              <a:avLst/>
            </a:prstGeom>
          </p:spPr>
          <p:txBody>
            <a:bodyPr lIns="0" tIns="0" rIns="0" bIns="0" rtlCol="0" anchor="t">
              <a:spAutoFit/>
            </a:bodyPr>
            <a:lstStyle/>
            <a:p>
              <a:pPr algn="ctr">
                <a:lnSpc>
                  <a:spcPts val="3839"/>
                </a:lnSpc>
              </a:pPr>
              <a:r>
                <a:rPr lang="en-US" sz="3199" spc="319">
                  <a:solidFill>
                    <a:srgbClr val="5C701F"/>
                  </a:solidFill>
                  <a:latin typeface="Josefin Sans Regular"/>
                </a:rPr>
                <a:t>TRANG ERORR</a:t>
              </a:r>
            </a:p>
          </p:txBody>
        </p:sp>
        <p:sp>
          <p:nvSpPr>
            <p:cNvPr id="10" name="TextBox 10"/>
            <p:cNvSpPr txBox="1"/>
            <p:nvPr/>
          </p:nvSpPr>
          <p:spPr>
            <a:xfrm>
              <a:off x="0" y="811213"/>
              <a:ext cx="6731533" cy="583803"/>
            </a:xfrm>
            <a:prstGeom prst="rect">
              <a:avLst/>
            </a:prstGeom>
          </p:spPr>
          <p:txBody>
            <a:bodyPr lIns="0" tIns="0" rIns="0" bIns="0" rtlCol="0" anchor="t">
              <a:spAutoFit/>
            </a:bodyPr>
            <a:lstStyle/>
            <a:p>
              <a:pPr algn="ctr">
                <a:lnSpc>
                  <a:spcPts val="3750"/>
                </a:lnSpc>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5C182"/>
        </a:solidFill>
        <a:effectLst/>
      </p:bgPr>
    </p:bg>
    <p:spTree>
      <p:nvGrpSpPr>
        <p:cNvPr id="1" name=""/>
        <p:cNvGrpSpPr/>
        <p:nvPr/>
      </p:nvGrpSpPr>
      <p:grpSpPr>
        <a:xfrm>
          <a:off x="0" y="0"/>
          <a:ext cx="0" cy="0"/>
          <a:chOff x="0" y="0"/>
          <a:chExt cx="0" cy="0"/>
        </a:xfrm>
      </p:grpSpPr>
      <p:grpSp>
        <p:nvGrpSpPr>
          <p:cNvPr id="2" name="Group 2"/>
          <p:cNvGrpSpPr/>
          <p:nvPr/>
        </p:nvGrpSpPr>
        <p:grpSpPr>
          <a:xfrm>
            <a:off x="1783503" y="2854759"/>
            <a:ext cx="15022814" cy="5785485"/>
            <a:chOff x="0" y="0"/>
            <a:chExt cx="20030419" cy="7713980"/>
          </a:xfrm>
        </p:grpSpPr>
        <p:sp>
          <p:nvSpPr>
            <p:cNvPr id="3" name="TextBox 3"/>
            <p:cNvSpPr txBox="1"/>
            <p:nvPr/>
          </p:nvSpPr>
          <p:spPr>
            <a:xfrm>
              <a:off x="0" y="3810"/>
              <a:ext cx="20030419" cy="647700"/>
            </a:xfrm>
            <a:prstGeom prst="rect">
              <a:avLst/>
            </a:prstGeom>
          </p:spPr>
          <p:txBody>
            <a:bodyPr lIns="0" tIns="0" rIns="0" bIns="0" rtlCol="0" anchor="t">
              <a:spAutoFit/>
            </a:bodyPr>
            <a:lstStyle/>
            <a:p>
              <a:pPr algn="l">
                <a:lnSpc>
                  <a:spcPts val="3840"/>
                </a:lnSpc>
              </a:pPr>
              <a:r>
                <a:rPr lang="en-US" sz="3200" spc="320">
                  <a:solidFill>
                    <a:srgbClr val="F7F8F3"/>
                  </a:solidFill>
                  <a:latin typeface="Josefin Sans Regular Bold"/>
                </a:rPr>
                <a:t>KẾT QUẢ ĐẠT ĐƯỢC</a:t>
              </a:r>
            </a:p>
          </p:txBody>
        </p:sp>
        <p:sp>
          <p:nvSpPr>
            <p:cNvPr id="4" name="TextBox 4"/>
            <p:cNvSpPr txBox="1"/>
            <p:nvPr/>
          </p:nvSpPr>
          <p:spPr>
            <a:xfrm>
              <a:off x="0" y="788670"/>
              <a:ext cx="20030419" cy="6950710"/>
            </a:xfrm>
            <a:prstGeom prst="rect">
              <a:avLst/>
            </a:prstGeom>
          </p:spPr>
          <p:txBody>
            <a:bodyPr lIns="0" tIns="0" rIns="0" bIns="0" rtlCol="0" anchor="t">
              <a:spAutoFit/>
            </a:bodyPr>
            <a:lstStyle/>
            <a:p>
              <a:pPr>
                <a:lnSpc>
                  <a:spcPts val="4199"/>
                </a:lnSpc>
              </a:pPr>
              <a:r>
                <a:rPr lang="en-US" sz="2799">
                  <a:solidFill>
                    <a:srgbClr val="F7F8F3"/>
                  </a:solidFill>
                  <a:latin typeface="Arimo"/>
                </a:rPr>
                <a:t>Các chức năng của website tương đối đã được hoàn thành như mục tiêu đã đề ra. Đối với user thì website này sẽ cho user có nhiều lựa chọn về nước hoa, có những thông tin về chính xác về sản phẩm, giá cả mà các user mong muốn. Còn với admin, tráng web này sẽ giúp họ có chính xác thông tin phản hồi của khách hàng , loại mặt hàng nào đang được khách hàng lựa chọn nhiều để nắm bắt nhu cầu của người tiêu dùng.</a:t>
              </a:r>
            </a:p>
            <a:p>
              <a:pPr>
                <a:lnSpc>
                  <a:spcPts val="4199"/>
                </a:lnSpc>
              </a:pPr>
              <a:r>
                <a:rPr lang="en-US" sz="2799">
                  <a:solidFill>
                    <a:srgbClr val="F7F8F3"/>
                  </a:solidFill>
                  <a:latin typeface="Josefin Sans Regular"/>
                </a:rPr>
                <a:t>     ·     Giao diện hài hòa, thân thiện với khách hàng, thu hút người truy cập</a:t>
              </a:r>
            </a:p>
            <a:p>
              <a:pPr>
                <a:lnSpc>
                  <a:spcPts val="4199"/>
                </a:lnSpc>
              </a:pPr>
              <a:r>
                <a:rPr lang="en-US" sz="2799">
                  <a:solidFill>
                    <a:srgbClr val="F7F8F3"/>
                  </a:solidFill>
                  <a:latin typeface="Josefin Sans Regular"/>
                </a:rPr>
                <a:t>     ·     Nội dung web đầy đủ, hấp dẫn, đề cập đúng trọng tâm doanh nghiệp cần quảng bá, chi tiết cho từng mặt hàng, từng loại sản phẩm, truyền đạt thông điệp yêu quý cái đẹp của doanh nghiệp đến với khách hàng</a:t>
              </a:r>
            </a:p>
            <a:p>
              <a:pPr algn="l">
                <a:lnSpc>
                  <a:spcPts val="4200"/>
                </a:lnSpc>
              </a:pPr>
              <a:endParaRPr lang="en-US" sz="2799">
                <a:solidFill>
                  <a:srgbClr val="F7F8F3"/>
                </a:solidFill>
                <a:latin typeface="Josefin Sans Regular"/>
              </a:endParaRPr>
            </a:p>
          </p:txBody>
        </p:sp>
      </p:grpSp>
      <p:sp>
        <p:nvSpPr>
          <p:cNvPr id="5" name="AutoShape 5"/>
          <p:cNvSpPr/>
          <p:nvPr/>
        </p:nvSpPr>
        <p:spPr>
          <a:xfrm>
            <a:off x="1028700" y="8785200"/>
            <a:ext cx="473277" cy="473100"/>
          </a:xfrm>
          <a:prstGeom prst="rect">
            <a:avLst/>
          </a:prstGeom>
          <a:solidFill>
            <a:srgbClr val="F7F8F3"/>
          </a:solidFill>
        </p:spPr>
      </p:sp>
      <p:sp>
        <p:nvSpPr>
          <p:cNvPr id="6" name="AutoShape 6"/>
          <p:cNvSpPr/>
          <p:nvPr/>
        </p:nvSpPr>
        <p:spPr>
          <a:xfrm>
            <a:off x="16071645" y="1028700"/>
            <a:ext cx="1187655" cy="1187212"/>
          </a:xfrm>
          <a:prstGeom prst="rect">
            <a:avLst/>
          </a:prstGeom>
          <a:solidFill>
            <a:srgbClr val="F7F8F3"/>
          </a:solidFill>
        </p:spPr>
      </p:sp>
      <p:grpSp>
        <p:nvGrpSpPr>
          <p:cNvPr id="7" name="Group 7"/>
          <p:cNvGrpSpPr/>
          <p:nvPr/>
        </p:nvGrpSpPr>
        <p:grpSpPr>
          <a:xfrm>
            <a:off x="1028700" y="1028700"/>
            <a:ext cx="12394443" cy="1504950"/>
            <a:chOff x="0" y="0"/>
            <a:chExt cx="16525924" cy="2006600"/>
          </a:xfrm>
        </p:grpSpPr>
        <p:sp>
          <p:nvSpPr>
            <p:cNvPr id="8" name="TextBox 8"/>
            <p:cNvSpPr txBox="1"/>
            <p:nvPr/>
          </p:nvSpPr>
          <p:spPr>
            <a:xfrm>
              <a:off x="0" y="-9525"/>
              <a:ext cx="16525924" cy="949325"/>
            </a:xfrm>
            <a:prstGeom prst="rect">
              <a:avLst/>
            </a:prstGeom>
          </p:spPr>
          <p:txBody>
            <a:bodyPr lIns="0" tIns="0" rIns="0" bIns="0" rtlCol="0" anchor="t">
              <a:spAutoFit/>
            </a:bodyPr>
            <a:lstStyle/>
            <a:p>
              <a:pPr>
                <a:lnSpc>
                  <a:spcPts val="5610"/>
                </a:lnSpc>
              </a:pPr>
              <a:r>
                <a:rPr lang="en-US" sz="4675" spc="373">
                  <a:solidFill>
                    <a:srgbClr val="F7F8F3"/>
                  </a:solidFill>
                  <a:latin typeface="Josefin Sans Regular Bold"/>
                </a:rPr>
                <a:t>KẾT LUẬN - HƯỚNG PHÁT TRIỂN</a:t>
              </a:r>
            </a:p>
          </p:txBody>
        </p:sp>
        <p:sp>
          <p:nvSpPr>
            <p:cNvPr id="9" name="AutoShape 9"/>
            <p:cNvSpPr/>
            <p:nvPr/>
          </p:nvSpPr>
          <p:spPr>
            <a:xfrm>
              <a:off x="0" y="1803400"/>
              <a:ext cx="1143000" cy="203200"/>
            </a:xfrm>
            <a:prstGeom prst="rect">
              <a:avLst/>
            </a:prstGeom>
            <a:solidFill>
              <a:srgbClr val="F7F8F3"/>
            </a:solidFill>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9144000" y="-190500"/>
            <a:ext cx="9334500" cy="10668000"/>
          </a:xfrm>
          <a:prstGeom prst="rect">
            <a:avLst/>
          </a:prstGeom>
          <a:solidFill>
            <a:srgbClr val="B5C182"/>
          </a:solidFill>
        </p:spPr>
      </p:sp>
      <p:grpSp>
        <p:nvGrpSpPr>
          <p:cNvPr id="3" name="Group 3"/>
          <p:cNvGrpSpPr/>
          <p:nvPr/>
        </p:nvGrpSpPr>
        <p:grpSpPr>
          <a:xfrm>
            <a:off x="10161198" y="1028700"/>
            <a:ext cx="7098102" cy="2358390"/>
            <a:chOff x="0" y="0"/>
            <a:chExt cx="9464136" cy="3144520"/>
          </a:xfrm>
        </p:grpSpPr>
        <p:sp>
          <p:nvSpPr>
            <p:cNvPr id="4" name="TextBox 4"/>
            <p:cNvSpPr txBox="1"/>
            <p:nvPr/>
          </p:nvSpPr>
          <p:spPr>
            <a:xfrm>
              <a:off x="0" y="0"/>
              <a:ext cx="9464136" cy="2286000"/>
            </a:xfrm>
            <a:prstGeom prst="rect">
              <a:avLst/>
            </a:prstGeom>
          </p:spPr>
          <p:txBody>
            <a:bodyPr lIns="0" tIns="0" rIns="0" bIns="0" rtlCol="0" anchor="t">
              <a:spAutoFit/>
            </a:bodyPr>
            <a:lstStyle/>
            <a:p>
              <a:pPr algn="r">
                <a:lnSpc>
                  <a:spcPts val="6780"/>
                </a:lnSpc>
              </a:pPr>
              <a:r>
                <a:rPr lang="en-US" sz="5650" spc="451">
                  <a:solidFill>
                    <a:srgbClr val="F7F8F3"/>
                  </a:solidFill>
                  <a:latin typeface="Josefin Sans Regular Bold"/>
                </a:rPr>
                <a:t>HẠN CHẾ CỦA ỨNG DỤNG WEB</a:t>
              </a:r>
            </a:p>
          </p:txBody>
        </p:sp>
        <p:sp>
          <p:nvSpPr>
            <p:cNvPr id="5" name="AutoShape 5"/>
            <p:cNvSpPr/>
            <p:nvPr/>
          </p:nvSpPr>
          <p:spPr>
            <a:xfrm>
              <a:off x="8321136" y="2941320"/>
              <a:ext cx="1143000" cy="203200"/>
            </a:xfrm>
            <a:prstGeom prst="rect">
              <a:avLst/>
            </a:prstGeom>
            <a:solidFill>
              <a:srgbClr val="F7F8F3"/>
            </a:solidFill>
          </p:spPr>
        </p:sp>
      </p:grpSp>
      <p:grpSp>
        <p:nvGrpSpPr>
          <p:cNvPr id="6" name="Group 6"/>
          <p:cNvGrpSpPr/>
          <p:nvPr/>
        </p:nvGrpSpPr>
        <p:grpSpPr>
          <a:xfrm>
            <a:off x="1028700" y="2692336"/>
            <a:ext cx="7066033" cy="5428893"/>
            <a:chOff x="0" y="0"/>
            <a:chExt cx="9421377" cy="7238524"/>
          </a:xfrm>
        </p:grpSpPr>
        <p:sp>
          <p:nvSpPr>
            <p:cNvPr id="7" name="TextBox 7"/>
            <p:cNvSpPr txBox="1"/>
            <p:nvPr/>
          </p:nvSpPr>
          <p:spPr>
            <a:xfrm>
              <a:off x="0" y="0"/>
              <a:ext cx="9421377" cy="1285875"/>
            </a:xfrm>
            <a:prstGeom prst="rect">
              <a:avLst/>
            </a:prstGeom>
          </p:spPr>
          <p:txBody>
            <a:bodyPr lIns="0" tIns="0" rIns="0" bIns="0" rtlCol="0" anchor="t">
              <a:spAutoFit/>
            </a:bodyPr>
            <a:lstStyle/>
            <a:p>
              <a:pPr algn="r">
                <a:lnSpc>
                  <a:spcPts val="3839"/>
                </a:lnSpc>
              </a:pPr>
              <a:r>
                <a:rPr lang="en-US" sz="3199" spc="319">
                  <a:solidFill>
                    <a:srgbClr val="B5C182"/>
                  </a:solidFill>
                  <a:latin typeface="Josefin Sans Regular"/>
                </a:rPr>
                <a:t>·SỐ LƯỢNG VỀ SẢN PHẨM CÒN HẠN CHẾ</a:t>
              </a:r>
            </a:p>
          </p:txBody>
        </p:sp>
        <p:sp>
          <p:nvSpPr>
            <p:cNvPr id="8" name="TextBox 8"/>
            <p:cNvSpPr txBox="1"/>
            <p:nvPr/>
          </p:nvSpPr>
          <p:spPr>
            <a:xfrm>
              <a:off x="0" y="2881154"/>
              <a:ext cx="9421377" cy="642938"/>
            </a:xfrm>
            <a:prstGeom prst="rect">
              <a:avLst/>
            </a:prstGeom>
          </p:spPr>
          <p:txBody>
            <a:bodyPr lIns="0" tIns="0" rIns="0" bIns="0" rtlCol="0" anchor="t">
              <a:spAutoFit/>
            </a:bodyPr>
            <a:lstStyle/>
            <a:p>
              <a:pPr algn="r">
                <a:lnSpc>
                  <a:spcPts val="3839"/>
                </a:lnSpc>
              </a:pPr>
              <a:r>
                <a:rPr lang="en-US" sz="3199" spc="319">
                  <a:solidFill>
                    <a:srgbClr val="B5C182"/>
                  </a:solidFill>
                  <a:latin typeface="Josefin Sans Regular"/>
                </a:rPr>
                <a:t>·TỐC ĐỘ TRUY CẬP CHẬM</a:t>
              </a:r>
            </a:p>
          </p:txBody>
        </p:sp>
        <p:sp>
          <p:nvSpPr>
            <p:cNvPr id="9" name="TextBox 9"/>
            <p:cNvSpPr txBox="1"/>
            <p:nvPr/>
          </p:nvSpPr>
          <p:spPr>
            <a:xfrm>
              <a:off x="0" y="5119370"/>
              <a:ext cx="9421377" cy="1285875"/>
            </a:xfrm>
            <a:prstGeom prst="rect">
              <a:avLst/>
            </a:prstGeom>
          </p:spPr>
          <p:txBody>
            <a:bodyPr lIns="0" tIns="0" rIns="0" bIns="0" rtlCol="0" anchor="t">
              <a:spAutoFit/>
            </a:bodyPr>
            <a:lstStyle/>
            <a:p>
              <a:pPr algn="r">
                <a:lnSpc>
                  <a:spcPts val="3839"/>
                </a:lnSpc>
              </a:pPr>
              <a:r>
                <a:rPr lang="en-US" sz="3199" spc="319">
                  <a:solidFill>
                    <a:srgbClr val="B5C182"/>
                  </a:solidFill>
                  <a:latin typeface="Josefin Sans Regular"/>
                </a:rPr>
                <a:t>·CHỈ ĐANG LÀ WEB TĨNH, CHƯA CÓ DỮ LIỆU</a:t>
              </a:r>
            </a:p>
          </p:txBody>
        </p:sp>
        <p:sp>
          <p:nvSpPr>
            <p:cNvPr id="10" name="TextBox 10"/>
            <p:cNvSpPr txBox="1"/>
            <p:nvPr/>
          </p:nvSpPr>
          <p:spPr>
            <a:xfrm>
              <a:off x="0" y="1497608"/>
              <a:ext cx="9421377" cy="587613"/>
            </a:xfrm>
            <a:prstGeom prst="rect">
              <a:avLst/>
            </a:prstGeom>
          </p:spPr>
          <p:txBody>
            <a:bodyPr lIns="0" tIns="0" rIns="0" bIns="0" rtlCol="0" anchor="t">
              <a:spAutoFit/>
            </a:bodyPr>
            <a:lstStyle/>
            <a:p>
              <a:pPr algn="r">
                <a:lnSpc>
                  <a:spcPts val="3883"/>
                </a:lnSpc>
              </a:pPr>
              <a:endParaRPr/>
            </a:p>
          </p:txBody>
        </p:sp>
        <p:sp>
          <p:nvSpPr>
            <p:cNvPr id="11" name="TextBox 11"/>
            <p:cNvSpPr txBox="1"/>
            <p:nvPr/>
          </p:nvSpPr>
          <p:spPr>
            <a:xfrm>
              <a:off x="0" y="3735824"/>
              <a:ext cx="9421377" cy="587613"/>
            </a:xfrm>
            <a:prstGeom prst="rect">
              <a:avLst/>
            </a:prstGeom>
          </p:spPr>
          <p:txBody>
            <a:bodyPr lIns="0" tIns="0" rIns="0" bIns="0" rtlCol="0" anchor="t">
              <a:spAutoFit/>
            </a:bodyPr>
            <a:lstStyle/>
            <a:p>
              <a:pPr algn="r">
                <a:lnSpc>
                  <a:spcPts val="3883"/>
                </a:lnSpc>
              </a:pPr>
              <a:endParaRPr/>
            </a:p>
          </p:txBody>
        </p:sp>
        <p:sp>
          <p:nvSpPr>
            <p:cNvPr id="12" name="TextBox 12"/>
            <p:cNvSpPr txBox="1"/>
            <p:nvPr/>
          </p:nvSpPr>
          <p:spPr>
            <a:xfrm>
              <a:off x="0" y="6616978"/>
              <a:ext cx="9421377" cy="587613"/>
            </a:xfrm>
            <a:prstGeom prst="rect">
              <a:avLst/>
            </a:prstGeom>
          </p:spPr>
          <p:txBody>
            <a:bodyPr lIns="0" tIns="0" rIns="0" bIns="0" rtlCol="0" anchor="t">
              <a:spAutoFit/>
            </a:bodyPr>
            <a:lstStyle/>
            <a:p>
              <a:pPr algn="r">
                <a:lnSpc>
                  <a:spcPts val="3883"/>
                </a:lnSpc>
              </a:pPr>
              <a:endParaRPr/>
            </a:p>
          </p:txBody>
        </p:sp>
      </p:grpSp>
      <p:sp>
        <p:nvSpPr>
          <p:cNvPr id="13" name="AutoShape 13"/>
          <p:cNvSpPr/>
          <p:nvPr/>
        </p:nvSpPr>
        <p:spPr>
          <a:xfrm>
            <a:off x="1028700" y="1028700"/>
            <a:ext cx="473277" cy="473100"/>
          </a:xfrm>
          <a:prstGeom prst="rect">
            <a:avLst/>
          </a:prstGeom>
          <a:solidFill>
            <a:srgbClr val="B5C182"/>
          </a:solidFill>
        </p:spPr>
      </p:sp>
      <p:sp>
        <p:nvSpPr>
          <p:cNvPr id="14" name="AutoShape 14"/>
          <p:cNvSpPr/>
          <p:nvPr/>
        </p:nvSpPr>
        <p:spPr>
          <a:xfrm>
            <a:off x="16786023" y="8785200"/>
            <a:ext cx="473277" cy="473100"/>
          </a:xfrm>
          <a:prstGeom prst="rect">
            <a:avLst/>
          </a:prstGeom>
          <a:solidFill>
            <a:srgbClr val="F7F8F3"/>
          </a:solid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5C182"/>
        </a:solidFill>
        <a:effectLst/>
      </p:bgPr>
    </p:bg>
    <p:spTree>
      <p:nvGrpSpPr>
        <p:cNvPr id="1" name=""/>
        <p:cNvGrpSpPr/>
        <p:nvPr/>
      </p:nvGrpSpPr>
      <p:grpSpPr>
        <a:xfrm>
          <a:off x="0" y="0"/>
          <a:ext cx="0" cy="0"/>
          <a:chOff x="0" y="0"/>
          <a:chExt cx="0" cy="0"/>
        </a:xfrm>
      </p:grpSpPr>
      <p:sp>
        <p:nvSpPr>
          <p:cNvPr id="2" name="AutoShape 2"/>
          <p:cNvSpPr/>
          <p:nvPr/>
        </p:nvSpPr>
        <p:spPr>
          <a:xfrm>
            <a:off x="-190500" y="-190500"/>
            <a:ext cx="7076490" cy="10668000"/>
          </a:xfrm>
          <a:prstGeom prst="rect">
            <a:avLst/>
          </a:prstGeom>
          <a:solidFill>
            <a:srgbClr val="F7F8F3">
              <a:alpha val="89804"/>
            </a:srgbClr>
          </a:solidFill>
        </p:spPr>
      </p:sp>
      <p:sp>
        <p:nvSpPr>
          <p:cNvPr id="3" name="TextBox 3"/>
          <p:cNvSpPr txBox="1"/>
          <p:nvPr/>
        </p:nvSpPr>
        <p:spPr>
          <a:xfrm>
            <a:off x="762585" y="1487741"/>
            <a:ext cx="6619044" cy="1541278"/>
          </a:xfrm>
          <a:prstGeom prst="rect">
            <a:avLst/>
          </a:prstGeom>
        </p:spPr>
        <p:txBody>
          <a:bodyPr lIns="0" tIns="0" rIns="0" bIns="0" rtlCol="0" anchor="t">
            <a:spAutoFit/>
          </a:bodyPr>
          <a:lstStyle/>
          <a:p>
            <a:pPr>
              <a:lnSpc>
                <a:spcPts val="6054"/>
              </a:lnSpc>
            </a:pPr>
            <a:r>
              <a:rPr lang="en-US" sz="5045" spc="403">
                <a:solidFill>
                  <a:srgbClr val="B5C182"/>
                </a:solidFill>
                <a:latin typeface="Josefin Sans Regular Bold"/>
              </a:rPr>
              <a:t>HƯỚNG </a:t>
            </a:r>
          </a:p>
          <a:p>
            <a:pPr>
              <a:lnSpc>
                <a:spcPts val="6054"/>
              </a:lnSpc>
            </a:pPr>
            <a:r>
              <a:rPr lang="en-US" sz="5045" spc="403">
                <a:solidFill>
                  <a:srgbClr val="B5C182"/>
                </a:solidFill>
                <a:latin typeface="Josefin Sans Regular Bold"/>
              </a:rPr>
              <a:t>PHÁT TRIỂN</a:t>
            </a:r>
          </a:p>
        </p:txBody>
      </p:sp>
      <p:sp>
        <p:nvSpPr>
          <p:cNvPr id="4" name="AutoShape 4"/>
          <p:cNvSpPr/>
          <p:nvPr/>
        </p:nvSpPr>
        <p:spPr>
          <a:xfrm>
            <a:off x="424698" y="4025470"/>
            <a:ext cx="675773" cy="120137"/>
          </a:xfrm>
          <a:prstGeom prst="rect">
            <a:avLst/>
          </a:prstGeom>
          <a:solidFill>
            <a:srgbClr val="B5C182"/>
          </a:solidFill>
        </p:spPr>
      </p:sp>
      <p:sp>
        <p:nvSpPr>
          <p:cNvPr id="5" name="AutoShape 5"/>
          <p:cNvSpPr/>
          <p:nvPr/>
        </p:nvSpPr>
        <p:spPr>
          <a:xfrm>
            <a:off x="8777692" y="1883366"/>
            <a:ext cx="532060" cy="531861"/>
          </a:xfrm>
          <a:prstGeom prst="rect">
            <a:avLst/>
          </a:prstGeom>
          <a:solidFill>
            <a:srgbClr val="F7F8F3"/>
          </a:solidFill>
        </p:spPr>
      </p:sp>
      <p:sp>
        <p:nvSpPr>
          <p:cNvPr id="6" name="AutoShape 6"/>
          <p:cNvSpPr/>
          <p:nvPr/>
        </p:nvSpPr>
        <p:spPr>
          <a:xfrm>
            <a:off x="8777692" y="4913839"/>
            <a:ext cx="532060" cy="531861"/>
          </a:xfrm>
          <a:prstGeom prst="rect">
            <a:avLst/>
          </a:prstGeom>
          <a:solidFill>
            <a:srgbClr val="F7F8F3"/>
          </a:solidFill>
        </p:spPr>
      </p:sp>
      <p:sp>
        <p:nvSpPr>
          <p:cNvPr id="7" name="AutoShape 7"/>
          <p:cNvSpPr/>
          <p:nvPr/>
        </p:nvSpPr>
        <p:spPr>
          <a:xfrm>
            <a:off x="8777692" y="7778407"/>
            <a:ext cx="532060" cy="531861"/>
          </a:xfrm>
          <a:prstGeom prst="rect">
            <a:avLst/>
          </a:prstGeom>
          <a:solidFill>
            <a:srgbClr val="F7F8F3"/>
          </a:solidFill>
        </p:spPr>
      </p:sp>
      <p:grpSp>
        <p:nvGrpSpPr>
          <p:cNvPr id="8" name="Group 8"/>
          <p:cNvGrpSpPr/>
          <p:nvPr/>
        </p:nvGrpSpPr>
        <p:grpSpPr>
          <a:xfrm>
            <a:off x="10637324" y="1038671"/>
            <a:ext cx="6211114" cy="2221249"/>
            <a:chOff x="0" y="0"/>
            <a:chExt cx="8281485" cy="2961666"/>
          </a:xfrm>
        </p:grpSpPr>
        <p:sp>
          <p:nvSpPr>
            <p:cNvPr id="9" name="TextBox 9"/>
            <p:cNvSpPr txBox="1"/>
            <p:nvPr/>
          </p:nvSpPr>
          <p:spPr>
            <a:xfrm>
              <a:off x="0" y="38661"/>
              <a:ext cx="8281485" cy="631930"/>
            </a:xfrm>
            <a:prstGeom prst="rect">
              <a:avLst/>
            </a:prstGeom>
          </p:spPr>
          <p:txBody>
            <a:bodyPr lIns="0" tIns="0" rIns="0" bIns="0" rtlCol="0" anchor="t">
              <a:spAutoFit/>
            </a:bodyPr>
            <a:lstStyle/>
            <a:p>
              <a:pPr>
                <a:lnSpc>
                  <a:spcPts val="3747"/>
                </a:lnSpc>
              </a:pPr>
              <a:r>
                <a:rPr lang="en-US" sz="3123" spc="312">
                  <a:solidFill>
                    <a:srgbClr val="F7F8F3"/>
                  </a:solidFill>
                  <a:latin typeface="Josefin Sans Regular"/>
                </a:rPr>
                <a:t>GIAO DIỆN</a:t>
              </a:r>
            </a:p>
          </p:txBody>
        </p:sp>
        <p:sp>
          <p:nvSpPr>
            <p:cNvPr id="10" name="TextBox 10"/>
            <p:cNvSpPr txBox="1"/>
            <p:nvPr/>
          </p:nvSpPr>
          <p:spPr>
            <a:xfrm>
              <a:off x="0" y="914585"/>
              <a:ext cx="8281485" cy="2051097"/>
            </a:xfrm>
            <a:prstGeom prst="rect">
              <a:avLst/>
            </a:prstGeom>
          </p:spPr>
          <p:txBody>
            <a:bodyPr lIns="0" tIns="0" rIns="0" bIns="0" rtlCol="0" anchor="t">
              <a:spAutoFit/>
            </a:bodyPr>
            <a:lstStyle/>
            <a:p>
              <a:pPr>
                <a:lnSpc>
                  <a:spcPts val="4215"/>
                </a:lnSpc>
              </a:pPr>
              <a:r>
                <a:rPr lang="en-US" sz="2810">
                  <a:solidFill>
                    <a:srgbClr val="F7F8F3"/>
                  </a:solidFill>
                  <a:latin typeface="Josefin Sans Regular"/>
                </a:rPr>
                <a:t>-Giao diện trang web được cải thiện để thu hút khách hàng</a:t>
              </a:r>
            </a:p>
            <a:p>
              <a:pPr>
                <a:lnSpc>
                  <a:spcPts val="4215"/>
                </a:lnSpc>
              </a:pPr>
              <a:endParaRPr lang="en-US" sz="2810">
                <a:solidFill>
                  <a:srgbClr val="F7F8F3"/>
                </a:solidFill>
                <a:latin typeface="Josefin Sans Regular"/>
              </a:endParaRPr>
            </a:p>
          </p:txBody>
        </p:sp>
      </p:grpSp>
      <p:grpSp>
        <p:nvGrpSpPr>
          <p:cNvPr id="11" name="Group 11"/>
          <p:cNvGrpSpPr/>
          <p:nvPr/>
        </p:nvGrpSpPr>
        <p:grpSpPr>
          <a:xfrm>
            <a:off x="10637324" y="3804121"/>
            <a:ext cx="6211114" cy="2751298"/>
            <a:chOff x="0" y="0"/>
            <a:chExt cx="8281485" cy="3668397"/>
          </a:xfrm>
        </p:grpSpPr>
        <p:sp>
          <p:nvSpPr>
            <p:cNvPr id="12" name="TextBox 12"/>
            <p:cNvSpPr txBox="1"/>
            <p:nvPr/>
          </p:nvSpPr>
          <p:spPr>
            <a:xfrm>
              <a:off x="0" y="38661"/>
              <a:ext cx="8281485" cy="635945"/>
            </a:xfrm>
            <a:prstGeom prst="rect">
              <a:avLst/>
            </a:prstGeom>
          </p:spPr>
          <p:txBody>
            <a:bodyPr lIns="0" tIns="0" rIns="0" bIns="0" rtlCol="0" anchor="t">
              <a:spAutoFit/>
            </a:bodyPr>
            <a:lstStyle/>
            <a:p>
              <a:pPr>
                <a:lnSpc>
                  <a:spcPts val="3747"/>
                </a:lnSpc>
              </a:pPr>
              <a:r>
                <a:rPr lang="en-US" sz="3123" spc="312">
                  <a:solidFill>
                    <a:srgbClr val="F7F8F3"/>
                  </a:solidFill>
                  <a:latin typeface="Josefin Sans Regular"/>
                </a:rPr>
                <a:t>LIÊN KẾT</a:t>
              </a:r>
            </a:p>
          </p:txBody>
        </p:sp>
        <p:sp>
          <p:nvSpPr>
            <p:cNvPr id="13" name="TextBox 13"/>
            <p:cNvSpPr txBox="1"/>
            <p:nvPr/>
          </p:nvSpPr>
          <p:spPr>
            <a:xfrm>
              <a:off x="0" y="918600"/>
              <a:ext cx="8281485" cy="2753812"/>
            </a:xfrm>
            <a:prstGeom prst="rect">
              <a:avLst/>
            </a:prstGeom>
          </p:spPr>
          <p:txBody>
            <a:bodyPr lIns="0" tIns="0" rIns="0" bIns="0" rtlCol="0" anchor="t">
              <a:spAutoFit/>
            </a:bodyPr>
            <a:lstStyle/>
            <a:p>
              <a:pPr>
                <a:lnSpc>
                  <a:spcPts val="4215"/>
                </a:lnSpc>
              </a:pPr>
              <a:r>
                <a:rPr lang="en-US" sz="2810">
                  <a:solidFill>
                    <a:srgbClr val="F7F8F3"/>
                  </a:solidFill>
                  <a:latin typeface="Josefin Sans Regular"/>
                </a:rPr>
                <a:t>-Liên kết với trang bán hàng của doanh nghiệp trên các trang web khác như facebook, lazada, sendo,…</a:t>
              </a:r>
            </a:p>
            <a:p>
              <a:pPr>
                <a:lnSpc>
                  <a:spcPts val="4215"/>
                </a:lnSpc>
              </a:pPr>
              <a:endParaRPr lang="en-US" sz="2810">
                <a:solidFill>
                  <a:srgbClr val="F7F8F3"/>
                </a:solidFill>
                <a:latin typeface="Josefin Sans Regular"/>
              </a:endParaRPr>
            </a:p>
          </p:txBody>
        </p:sp>
      </p:grpSp>
      <p:grpSp>
        <p:nvGrpSpPr>
          <p:cNvPr id="14" name="Group 14"/>
          <p:cNvGrpSpPr/>
          <p:nvPr/>
        </p:nvGrpSpPr>
        <p:grpSpPr>
          <a:xfrm>
            <a:off x="10637324" y="7197232"/>
            <a:ext cx="6211114" cy="1694213"/>
            <a:chOff x="0" y="0"/>
            <a:chExt cx="8281485" cy="2258951"/>
          </a:xfrm>
        </p:grpSpPr>
        <p:sp>
          <p:nvSpPr>
            <p:cNvPr id="15" name="TextBox 15"/>
            <p:cNvSpPr txBox="1"/>
            <p:nvPr/>
          </p:nvSpPr>
          <p:spPr>
            <a:xfrm>
              <a:off x="0" y="38661"/>
              <a:ext cx="8281485" cy="631930"/>
            </a:xfrm>
            <a:prstGeom prst="rect">
              <a:avLst/>
            </a:prstGeom>
          </p:spPr>
          <p:txBody>
            <a:bodyPr lIns="0" tIns="0" rIns="0" bIns="0" rtlCol="0" anchor="t">
              <a:spAutoFit/>
            </a:bodyPr>
            <a:lstStyle/>
            <a:p>
              <a:pPr>
                <a:lnSpc>
                  <a:spcPts val="3747"/>
                </a:lnSpc>
              </a:pPr>
              <a:r>
                <a:rPr lang="en-US" sz="3123" spc="312">
                  <a:solidFill>
                    <a:srgbClr val="F7F8F3"/>
                  </a:solidFill>
                  <a:latin typeface="Josefin Sans Regular"/>
                </a:rPr>
                <a:t>CHỨC NĂNG MỚI</a:t>
              </a:r>
            </a:p>
          </p:txBody>
        </p:sp>
        <p:sp>
          <p:nvSpPr>
            <p:cNvPr id="16" name="TextBox 16"/>
            <p:cNvSpPr txBox="1"/>
            <p:nvPr/>
          </p:nvSpPr>
          <p:spPr>
            <a:xfrm>
              <a:off x="0" y="914585"/>
              <a:ext cx="8281485" cy="1348382"/>
            </a:xfrm>
            <a:prstGeom prst="rect">
              <a:avLst/>
            </a:prstGeom>
          </p:spPr>
          <p:txBody>
            <a:bodyPr lIns="0" tIns="0" rIns="0" bIns="0" rtlCol="0" anchor="t">
              <a:spAutoFit/>
            </a:bodyPr>
            <a:lstStyle/>
            <a:p>
              <a:pPr>
                <a:lnSpc>
                  <a:spcPts val="4215"/>
                </a:lnSpc>
              </a:pPr>
              <a:r>
                <a:rPr lang="en-US" sz="2810">
                  <a:solidFill>
                    <a:srgbClr val="F7F8F3"/>
                  </a:solidFill>
                  <a:latin typeface="Josefin Sans Regular"/>
                </a:rPr>
                <a:t>-Thêm chức năng đánh giá sản phẩm và hỗ trợ quảng cáo</a:t>
              </a:r>
            </a:p>
          </p:txBody>
        </p:sp>
      </p:grpSp>
      <p:sp>
        <p:nvSpPr>
          <p:cNvPr id="17" name="AutoShape 17"/>
          <p:cNvSpPr/>
          <p:nvPr/>
        </p:nvSpPr>
        <p:spPr>
          <a:xfrm>
            <a:off x="1028700" y="8785200"/>
            <a:ext cx="473277" cy="473100"/>
          </a:xfrm>
          <a:prstGeom prst="rect">
            <a:avLst/>
          </a:prstGeom>
          <a:solidFill>
            <a:srgbClr val="B5C182"/>
          </a:solid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572"/>
          <a:stretch>
            <a:fillRect/>
          </a:stretch>
        </p:blipFill>
        <p:spPr>
          <a:xfrm>
            <a:off x="0" y="0"/>
            <a:ext cx="18288000" cy="10287000"/>
          </a:xfrm>
          <a:prstGeom prst="rect">
            <a:avLst/>
          </a:prstGeom>
        </p:spPr>
      </p:pic>
      <p:grpSp>
        <p:nvGrpSpPr>
          <p:cNvPr id="3" name="Group 3"/>
          <p:cNvGrpSpPr/>
          <p:nvPr/>
        </p:nvGrpSpPr>
        <p:grpSpPr>
          <a:xfrm>
            <a:off x="2893634" y="3274317"/>
            <a:ext cx="11620294" cy="3738366"/>
            <a:chOff x="0" y="0"/>
            <a:chExt cx="15493725" cy="4984487"/>
          </a:xfrm>
        </p:grpSpPr>
        <p:sp>
          <p:nvSpPr>
            <p:cNvPr id="4" name="AutoShape 4"/>
            <p:cNvSpPr/>
            <p:nvPr/>
          </p:nvSpPr>
          <p:spPr>
            <a:xfrm>
              <a:off x="0" y="0"/>
              <a:ext cx="15493725" cy="4984487"/>
            </a:xfrm>
            <a:prstGeom prst="rect">
              <a:avLst/>
            </a:prstGeom>
            <a:solidFill>
              <a:srgbClr val="F7F8F3">
                <a:alpha val="89804"/>
              </a:srgbClr>
            </a:solidFill>
          </p:spPr>
        </p:sp>
        <p:sp>
          <p:nvSpPr>
            <p:cNvPr id="5" name="TextBox 5"/>
            <p:cNvSpPr txBox="1"/>
            <p:nvPr/>
          </p:nvSpPr>
          <p:spPr>
            <a:xfrm>
              <a:off x="1060879" y="1307082"/>
              <a:ext cx="12192533" cy="1482457"/>
            </a:xfrm>
            <a:prstGeom prst="rect">
              <a:avLst/>
            </a:prstGeom>
          </p:spPr>
          <p:txBody>
            <a:bodyPr lIns="0" tIns="0" rIns="0" bIns="0" rtlCol="0" anchor="t">
              <a:spAutoFit/>
            </a:bodyPr>
            <a:lstStyle/>
            <a:p>
              <a:pPr algn="r">
                <a:lnSpc>
                  <a:spcPts val="8959"/>
                </a:lnSpc>
              </a:pPr>
              <a:r>
                <a:rPr lang="en-US" sz="6399" dirty="0">
                  <a:solidFill>
                    <a:srgbClr val="B5C182"/>
                  </a:solidFill>
                  <a:latin typeface="Josefin Sans Regular"/>
                </a:rPr>
                <a:t>thanks for watching</a:t>
              </a:r>
            </a:p>
          </p:txBody>
        </p:sp>
        <p:sp>
          <p:nvSpPr>
            <p:cNvPr id="6" name="TextBox 6"/>
            <p:cNvSpPr txBox="1"/>
            <p:nvPr/>
          </p:nvSpPr>
          <p:spPr>
            <a:xfrm>
              <a:off x="1060878" y="2890958"/>
              <a:ext cx="12192533" cy="640001"/>
            </a:xfrm>
            <a:prstGeom prst="rect">
              <a:avLst/>
            </a:prstGeom>
          </p:spPr>
          <p:txBody>
            <a:bodyPr lIns="0" tIns="0" rIns="0" bIns="0" rtlCol="0" anchor="t">
              <a:spAutoFit/>
            </a:bodyPr>
            <a:lstStyle/>
            <a:p>
              <a:pPr algn="r">
                <a:lnSpc>
                  <a:spcPts val="4200"/>
                </a:lnSpc>
              </a:pPr>
              <a:r>
                <a:rPr lang="en-US" sz="2800">
                  <a:solidFill>
                    <a:srgbClr val="5C701F"/>
                  </a:solidFill>
                  <a:latin typeface="Josefin Sans Regular"/>
                </a:rPr>
                <a:t>any question?</a:t>
              </a:r>
            </a:p>
          </p:txBody>
        </p:sp>
      </p:grpSp>
      <p:grpSp>
        <p:nvGrpSpPr>
          <p:cNvPr id="7" name="Group 7"/>
          <p:cNvGrpSpPr/>
          <p:nvPr/>
        </p:nvGrpSpPr>
        <p:grpSpPr>
          <a:xfrm>
            <a:off x="13633489" y="4263391"/>
            <a:ext cx="1760877" cy="1760219"/>
            <a:chOff x="0" y="0"/>
            <a:chExt cx="2347836" cy="2346959"/>
          </a:xfrm>
        </p:grpSpPr>
        <p:sp>
          <p:nvSpPr>
            <p:cNvPr id="8" name="AutoShape 8"/>
            <p:cNvSpPr/>
            <p:nvPr/>
          </p:nvSpPr>
          <p:spPr>
            <a:xfrm>
              <a:off x="0" y="0"/>
              <a:ext cx="2347836" cy="2346959"/>
            </a:xfrm>
            <a:prstGeom prst="rect">
              <a:avLst/>
            </a:prstGeom>
            <a:solidFill>
              <a:srgbClr val="B5C182"/>
            </a:solidFill>
          </p:spPr>
        </p:sp>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4335" y="543897"/>
              <a:ext cx="1259165" cy="1259165"/>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5C182"/>
        </a:solidFill>
        <a:effectLst/>
      </p:bgPr>
    </p:bg>
    <p:spTree>
      <p:nvGrpSpPr>
        <p:cNvPr id="1" name=""/>
        <p:cNvGrpSpPr/>
        <p:nvPr/>
      </p:nvGrpSpPr>
      <p:grpSpPr>
        <a:xfrm>
          <a:off x="0" y="0"/>
          <a:ext cx="0" cy="0"/>
          <a:chOff x="0" y="0"/>
          <a:chExt cx="0" cy="0"/>
        </a:xfrm>
      </p:grpSpPr>
      <p:grpSp>
        <p:nvGrpSpPr>
          <p:cNvPr id="2" name="Group 2"/>
          <p:cNvGrpSpPr/>
          <p:nvPr/>
        </p:nvGrpSpPr>
        <p:grpSpPr>
          <a:xfrm>
            <a:off x="1984837" y="3007995"/>
            <a:ext cx="15022814" cy="4271010"/>
            <a:chOff x="0" y="0"/>
            <a:chExt cx="20030419" cy="5694680"/>
          </a:xfrm>
        </p:grpSpPr>
        <p:sp>
          <p:nvSpPr>
            <p:cNvPr id="3" name="TextBox 3"/>
            <p:cNvSpPr txBox="1"/>
            <p:nvPr/>
          </p:nvSpPr>
          <p:spPr>
            <a:xfrm>
              <a:off x="0" y="3810"/>
              <a:ext cx="20030419" cy="647700"/>
            </a:xfrm>
            <a:prstGeom prst="rect">
              <a:avLst/>
            </a:prstGeom>
          </p:spPr>
          <p:txBody>
            <a:bodyPr lIns="0" tIns="0" rIns="0" bIns="0" rtlCol="0" anchor="t">
              <a:spAutoFit/>
            </a:bodyPr>
            <a:lstStyle/>
            <a:p>
              <a:pPr algn="l">
                <a:lnSpc>
                  <a:spcPts val="3840"/>
                </a:lnSpc>
              </a:pPr>
              <a:endParaRPr/>
            </a:p>
          </p:txBody>
        </p:sp>
        <p:sp>
          <p:nvSpPr>
            <p:cNvPr id="4" name="TextBox 4"/>
            <p:cNvSpPr txBox="1"/>
            <p:nvPr/>
          </p:nvSpPr>
          <p:spPr>
            <a:xfrm>
              <a:off x="0" y="798195"/>
              <a:ext cx="20030419" cy="4921885"/>
            </a:xfrm>
            <a:prstGeom prst="rect">
              <a:avLst/>
            </a:prstGeom>
          </p:spPr>
          <p:txBody>
            <a:bodyPr lIns="0" tIns="0" rIns="0" bIns="0" rtlCol="0" anchor="t">
              <a:spAutoFit/>
            </a:bodyPr>
            <a:lstStyle/>
            <a:p>
              <a:pPr algn="l">
                <a:lnSpc>
                  <a:spcPts val="4200"/>
                </a:lnSpc>
              </a:pPr>
              <a:r>
                <a:rPr lang="en-US" sz="2800">
                  <a:solidFill>
                    <a:srgbClr val="F7F8F3"/>
                  </a:solidFill>
                  <a:latin typeface="Josefin Sans Regular"/>
                </a:rPr>
                <a:t>Website bán nước hoa là công cụ dùng để quảng bá giới thiệu, quảng cáo về các sản phầm nước hoa phổ biến hiện nay đến với khách hàng. Đồng thời , cập nhật những thông tin về các chương trình khuyến mãi, giới thiệu sản phẩm, sự kiện nổi bật,…nhằm mục đích tiếp cận tối ưu khách hàng, tiếp cận với khách hàng thông qua việc trả lời bình luận, trả lời, gọi điện trực tiếp.Với nhu cầu làm đẹp ngày càng nhiều của chị em, các hãng mỹ phẩm thường xuyên tung ra những sản phẩm làm đẹp đa dạng, chăm sóc từng centimet trên cơ thể phụ nữ như nước hoa, dầu gội, phấn trang điểm, son, các sản phẩm dưỡng da…</a:t>
              </a:r>
            </a:p>
          </p:txBody>
        </p:sp>
      </p:grpSp>
      <p:sp>
        <p:nvSpPr>
          <p:cNvPr id="5" name="AutoShape 5"/>
          <p:cNvSpPr/>
          <p:nvPr/>
        </p:nvSpPr>
        <p:spPr>
          <a:xfrm>
            <a:off x="1028700" y="8785200"/>
            <a:ext cx="473277" cy="473100"/>
          </a:xfrm>
          <a:prstGeom prst="rect">
            <a:avLst/>
          </a:prstGeom>
          <a:solidFill>
            <a:srgbClr val="F7F8F3"/>
          </a:solidFill>
        </p:spPr>
      </p:sp>
      <p:sp>
        <p:nvSpPr>
          <p:cNvPr id="6" name="AutoShape 6"/>
          <p:cNvSpPr/>
          <p:nvPr/>
        </p:nvSpPr>
        <p:spPr>
          <a:xfrm>
            <a:off x="16071645" y="1028700"/>
            <a:ext cx="1187655" cy="1187212"/>
          </a:xfrm>
          <a:prstGeom prst="rect">
            <a:avLst/>
          </a:prstGeom>
          <a:solidFill>
            <a:srgbClr val="F7F8F3"/>
          </a:solidFill>
        </p:spPr>
      </p:sp>
      <p:grpSp>
        <p:nvGrpSpPr>
          <p:cNvPr id="7" name="Group 7"/>
          <p:cNvGrpSpPr/>
          <p:nvPr/>
        </p:nvGrpSpPr>
        <p:grpSpPr>
          <a:xfrm>
            <a:off x="1028700" y="1028700"/>
            <a:ext cx="12394443" cy="1504950"/>
            <a:chOff x="0" y="0"/>
            <a:chExt cx="16525924" cy="2006600"/>
          </a:xfrm>
        </p:grpSpPr>
        <p:sp>
          <p:nvSpPr>
            <p:cNvPr id="8" name="TextBox 8"/>
            <p:cNvSpPr txBox="1"/>
            <p:nvPr/>
          </p:nvSpPr>
          <p:spPr>
            <a:xfrm>
              <a:off x="0" y="-9525"/>
              <a:ext cx="16525924" cy="949325"/>
            </a:xfrm>
            <a:prstGeom prst="rect">
              <a:avLst/>
            </a:prstGeom>
          </p:spPr>
          <p:txBody>
            <a:bodyPr lIns="0" tIns="0" rIns="0" bIns="0" rtlCol="0" anchor="t">
              <a:spAutoFit/>
            </a:bodyPr>
            <a:lstStyle/>
            <a:p>
              <a:pPr>
                <a:lnSpc>
                  <a:spcPts val="5610"/>
                </a:lnSpc>
              </a:pPr>
              <a:r>
                <a:rPr lang="en-US" sz="4675" spc="374">
                  <a:solidFill>
                    <a:srgbClr val="F7F8F3"/>
                  </a:solidFill>
                  <a:latin typeface="Josefin Sans Regular Bold"/>
                </a:rPr>
                <a:t>GIỚI THIỆU VỀ ĐỀ TÀI</a:t>
              </a:r>
            </a:p>
          </p:txBody>
        </p:sp>
        <p:sp>
          <p:nvSpPr>
            <p:cNvPr id="9" name="AutoShape 9"/>
            <p:cNvSpPr/>
            <p:nvPr/>
          </p:nvSpPr>
          <p:spPr>
            <a:xfrm>
              <a:off x="0" y="1803400"/>
              <a:ext cx="1143000" cy="203200"/>
            </a:xfrm>
            <a:prstGeom prst="rect">
              <a:avLst/>
            </a:prstGeom>
            <a:solidFill>
              <a:srgbClr val="F7F8F3"/>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787" b="4784"/>
          <a:stretch>
            <a:fillRect/>
          </a:stretch>
        </p:blipFill>
        <p:spPr>
          <a:xfrm>
            <a:off x="0" y="0"/>
            <a:ext cx="18288000" cy="10287000"/>
          </a:xfrm>
          <a:prstGeom prst="rect">
            <a:avLst/>
          </a:prstGeom>
        </p:spPr>
      </p:pic>
      <p:grpSp>
        <p:nvGrpSpPr>
          <p:cNvPr id="3" name="Group 3"/>
          <p:cNvGrpSpPr/>
          <p:nvPr/>
        </p:nvGrpSpPr>
        <p:grpSpPr>
          <a:xfrm>
            <a:off x="6952850" y="1028700"/>
            <a:ext cx="10306450" cy="2240141"/>
            <a:chOff x="0" y="0"/>
            <a:chExt cx="13741933" cy="2986855"/>
          </a:xfrm>
        </p:grpSpPr>
        <p:sp>
          <p:nvSpPr>
            <p:cNvPr id="4" name="TextBox 4"/>
            <p:cNvSpPr txBox="1"/>
            <p:nvPr/>
          </p:nvSpPr>
          <p:spPr>
            <a:xfrm>
              <a:off x="0" y="-142875"/>
              <a:ext cx="13741933" cy="1426316"/>
            </a:xfrm>
            <a:prstGeom prst="rect">
              <a:avLst/>
            </a:prstGeom>
          </p:spPr>
          <p:txBody>
            <a:bodyPr lIns="0" tIns="0" rIns="0" bIns="0" rtlCol="0" anchor="t">
              <a:spAutoFit/>
            </a:bodyPr>
            <a:lstStyle/>
            <a:p>
              <a:pPr algn="r">
                <a:lnSpc>
                  <a:spcPts val="8959"/>
                </a:lnSpc>
              </a:pPr>
              <a:r>
                <a:rPr lang="en-US" sz="6399">
                  <a:solidFill>
                    <a:srgbClr val="F7F8F3"/>
                  </a:solidFill>
                  <a:latin typeface="Josefin Sans Regular"/>
                </a:rPr>
                <a:t>PHÂN TÍCH ỨNG DỤNG</a:t>
              </a:r>
            </a:p>
          </p:txBody>
        </p:sp>
        <p:sp>
          <p:nvSpPr>
            <p:cNvPr id="5" name="AutoShape 5"/>
            <p:cNvSpPr/>
            <p:nvPr/>
          </p:nvSpPr>
          <p:spPr>
            <a:xfrm>
              <a:off x="25933" y="1843855"/>
              <a:ext cx="13716000" cy="1143000"/>
            </a:xfrm>
            <a:prstGeom prst="rect">
              <a:avLst/>
            </a:prstGeom>
            <a:solidFill>
              <a:srgbClr val="F7F8F3"/>
            </a:solidFill>
          </p:spPr>
        </p:sp>
        <p:sp>
          <p:nvSpPr>
            <p:cNvPr id="6" name="TextBox 6"/>
            <p:cNvSpPr txBox="1"/>
            <p:nvPr/>
          </p:nvSpPr>
          <p:spPr>
            <a:xfrm>
              <a:off x="533667" y="2121694"/>
              <a:ext cx="12700533" cy="642938"/>
            </a:xfrm>
            <a:prstGeom prst="rect">
              <a:avLst/>
            </a:prstGeom>
          </p:spPr>
          <p:txBody>
            <a:bodyPr lIns="0" tIns="0" rIns="0" bIns="0" rtlCol="0" anchor="t">
              <a:spAutoFit/>
            </a:bodyPr>
            <a:lstStyle/>
            <a:p>
              <a:pPr algn="r">
                <a:lnSpc>
                  <a:spcPts val="3840"/>
                </a:lnSpc>
              </a:pPr>
              <a:r>
                <a:rPr lang="en-US" sz="3200" spc="319">
                  <a:solidFill>
                    <a:srgbClr val="5C701F"/>
                  </a:solidFill>
                  <a:latin typeface="Josefin Sans Regular"/>
                </a:rPr>
                <a:t>SITE MAP</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16786023" y="1028700"/>
            <a:ext cx="473277" cy="473100"/>
          </a:xfrm>
          <a:prstGeom prst="rect">
            <a:avLst/>
          </a:prstGeom>
          <a:solidFill>
            <a:srgbClr val="F7F8F3"/>
          </a:solidFill>
        </p:spPr>
      </p:sp>
      <p:pic>
        <p:nvPicPr>
          <p:cNvPr id="3" name="Picture 3"/>
          <p:cNvPicPr>
            <a:picLocks noChangeAspect="1"/>
          </p:cNvPicPr>
          <p:nvPr/>
        </p:nvPicPr>
        <p:blipFill>
          <a:blip r:embed="rId2"/>
          <a:srcRect/>
          <a:stretch>
            <a:fillRect/>
          </a:stretch>
        </p:blipFill>
        <p:spPr>
          <a:xfrm>
            <a:off x="2969953" y="2521857"/>
            <a:ext cx="12348094" cy="5243286"/>
          </a:xfrm>
          <a:prstGeom prst="rect">
            <a:avLst/>
          </a:prstGeom>
        </p:spPr>
      </p:pic>
      <p:pic>
        <p:nvPicPr>
          <p:cNvPr id="4" name="Picture 4"/>
          <p:cNvPicPr>
            <a:picLocks noChangeAspect="1"/>
          </p:cNvPicPr>
          <p:nvPr/>
        </p:nvPicPr>
        <p:blipFill>
          <a:blip r:embed="rId2"/>
          <a:srcRect/>
          <a:stretch>
            <a:fillRect/>
          </a:stretch>
        </p:blipFill>
        <p:spPr>
          <a:xfrm>
            <a:off x="0" y="1370356"/>
            <a:ext cx="18288000" cy="77655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787" b="4784"/>
          <a:stretch>
            <a:fillRect/>
          </a:stretch>
        </p:blipFill>
        <p:spPr>
          <a:xfrm>
            <a:off x="0" y="0"/>
            <a:ext cx="18288000" cy="10287000"/>
          </a:xfrm>
          <a:prstGeom prst="rect">
            <a:avLst/>
          </a:prstGeom>
        </p:spPr>
      </p:pic>
      <p:grpSp>
        <p:nvGrpSpPr>
          <p:cNvPr id="3" name="Group 3"/>
          <p:cNvGrpSpPr/>
          <p:nvPr/>
        </p:nvGrpSpPr>
        <p:grpSpPr>
          <a:xfrm>
            <a:off x="6952850" y="1028700"/>
            <a:ext cx="10306450" cy="2240141"/>
            <a:chOff x="0" y="0"/>
            <a:chExt cx="13741933" cy="2986855"/>
          </a:xfrm>
        </p:grpSpPr>
        <p:sp>
          <p:nvSpPr>
            <p:cNvPr id="4" name="TextBox 4"/>
            <p:cNvSpPr txBox="1"/>
            <p:nvPr/>
          </p:nvSpPr>
          <p:spPr>
            <a:xfrm>
              <a:off x="0" y="-142875"/>
              <a:ext cx="13741933" cy="1426316"/>
            </a:xfrm>
            <a:prstGeom prst="rect">
              <a:avLst/>
            </a:prstGeom>
          </p:spPr>
          <p:txBody>
            <a:bodyPr lIns="0" tIns="0" rIns="0" bIns="0" rtlCol="0" anchor="t">
              <a:spAutoFit/>
            </a:bodyPr>
            <a:lstStyle/>
            <a:p>
              <a:pPr algn="r">
                <a:lnSpc>
                  <a:spcPts val="8959"/>
                </a:lnSpc>
              </a:pPr>
              <a:r>
                <a:rPr lang="en-US" sz="6399">
                  <a:solidFill>
                    <a:srgbClr val="F7F8F3"/>
                  </a:solidFill>
                  <a:latin typeface="Josefin Sans Regular"/>
                </a:rPr>
                <a:t>PHÂN TÍCH ỨNG DỤNG</a:t>
              </a:r>
            </a:p>
          </p:txBody>
        </p:sp>
        <p:sp>
          <p:nvSpPr>
            <p:cNvPr id="5" name="AutoShape 5"/>
            <p:cNvSpPr/>
            <p:nvPr/>
          </p:nvSpPr>
          <p:spPr>
            <a:xfrm>
              <a:off x="25933" y="1843855"/>
              <a:ext cx="13716000" cy="1143000"/>
            </a:xfrm>
            <a:prstGeom prst="rect">
              <a:avLst/>
            </a:prstGeom>
            <a:solidFill>
              <a:srgbClr val="F7F8F3"/>
            </a:solidFill>
          </p:spPr>
        </p:sp>
        <p:sp>
          <p:nvSpPr>
            <p:cNvPr id="6" name="TextBox 6"/>
            <p:cNvSpPr txBox="1"/>
            <p:nvPr/>
          </p:nvSpPr>
          <p:spPr>
            <a:xfrm>
              <a:off x="533667" y="2121694"/>
              <a:ext cx="12700533" cy="642938"/>
            </a:xfrm>
            <a:prstGeom prst="rect">
              <a:avLst/>
            </a:prstGeom>
          </p:spPr>
          <p:txBody>
            <a:bodyPr lIns="0" tIns="0" rIns="0" bIns="0" rtlCol="0" anchor="t">
              <a:spAutoFit/>
            </a:bodyPr>
            <a:lstStyle/>
            <a:p>
              <a:pPr algn="r">
                <a:lnSpc>
                  <a:spcPts val="3840"/>
                </a:lnSpc>
              </a:pPr>
              <a:r>
                <a:rPr lang="en-US" sz="3200" spc="319">
                  <a:solidFill>
                    <a:srgbClr val="5C701F"/>
                  </a:solidFill>
                  <a:latin typeface="Josefin Sans Regular"/>
                </a:rPr>
                <a:t>LAYOUT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1028700" y="1143668"/>
            <a:ext cx="857250" cy="152400"/>
          </a:xfrm>
          <a:prstGeom prst="rect">
            <a:avLst/>
          </a:prstGeom>
          <a:solidFill>
            <a:srgbClr val="5C701F"/>
          </a:solidFill>
        </p:spPr>
      </p:sp>
      <p:pic>
        <p:nvPicPr>
          <p:cNvPr id="3" name="Picture 3"/>
          <p:cNvPicPr>
            <a:picLocks noChangeAspect="1"/>
          </p:cNvPicPr>
          <p:nvPr/>
        </p:nvPicPr>
        <p:blipFill>
          <a:blip r:embed="rId2"/>
          <a:srcRect/>
          <a:stretch>
            <a:fillRect/>
          </a:stretch>
        </p:blipFill>
        <p:spPr>
          <a:xfrm>
            <a:off x="6243841" y="2952741"/>
            <a:ext cx="9450897" cy="6733665"/>
          </a:xfrm>
          <a:prstGeom prst="rect">
            <a:avLst/>
          </a:prstGeom>
        </p:spPr>
      </p:pic>
      <p:sp>
        <p:nvSpPr>
          <p:cNvPr id="4" name="TextBox 4"/>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LAYOUT</a:t>
            </a:r>
          </a:p>
        </p:txBody>
      </p:sp>
      <p:sp>
        <p:nvSpPr>
          <p:cNvPr id="5" name="TextBox 5"/>
          <p:cNvSpPr txBox="1"/>
          <p:nvPr/>
        </p:nvSpPr>
        <p:spPr>
          <a:xfrm>
            <a:off x="1028700" y="1505741"/>
            <a:ext cx="7904079" cy="485775"/>
          </a:xfrm>
          <a:prstGeom prst="rect">
            <a:avLst/>
          </a:prstGeom>
        </p:spPr>
        <p:txBody>
          <a:bodyPr lIns="0" tIns="0" rIns="0" bIns="0" rtlCol="0" anchor="t">
            <a:spAutoFit/>
          </a:bodyPr>
          <a:lstStyle/>
          <a:p>
            <a:pPr>
              <a:lnSpc>
                <a:spcPts val="3840"/>
              </a:lnSpc>
            </a:pPr>
            <a:r>
              <a:rPr lang="en-US" sz="3200" spc="320">
                <a:solidFill>
                  <a:srgbClr val="B5C182"/>
                </a:solidFill>
                <a:latin typeface="Josefin Sans Regular Bold"/>
              </a:rPr>
              <a:t>TRANG ĐĂNG NHẬP</a:t>
            </a:r>
          </a:p>
        </p:txBody>
      </p:sp>
      <p:sp>
        <p:nvSpPr>
          <p:cNvPr id="6" name="TextBox 6"/>
          <p:cNvSpPr txBox="1"/>
          <p:nvPr/>
        </p:nvSpPr>
        <p:spPr>
          <a:xfrm>
            <a:off x="1028700" y="2234086"/>
            <a:ext cx="7904079" cy="466725"/>
          </a:xfrm>
          <a:prstGeom prst="rect">
            <a:avLst/>
          </a:prstGeom>
        </p:spPr>
        <p:txBody>
          <a:bodyPr lIns="0" tIns="0" rIns="0" bIns="0" rtlCol="0" anchor="t">
            <a:spAutoFit/>
          </a:bodyPr>
          <a:lstStyle/>
          <a:p>
            <a:pPr>
              <a:lnSpc>
                <a:spcPts val="3750"/>
              </a:lnSpc>
            </a:pPr>
            <a:r>
              <a:rPr lang="en-US" sz="2500">
                <a:solidFill>
                  <a:srgbClr val="5C701F"/>
                </a:solidFill>
                <a:latin typeface="Josefin Sans Regular"/>
              </a:rPr>
              <a:t>Đăng nhập: email, hoặc số điện thoại và mật khẩu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1028700" y="1143668"/>
            <a:ext cx="857250" cy="152400"/>
          </a:xfrm>
          <a:prstGeom prst="rect">
            <a:avLst/>
          </a:prstGeom>
          <a:solidFill>
            <a:srgbClr val="5C701F"/>
          </a:solidFill>
        </p:spPr>
      </p:sp>
      <p:pic>
        <p:nvPicPr>
          <p:cNvPr id="3" name="Picture 3"/>
          <p:cNvPicPr>
            <a:picLocks noChangeAspect="1"/>
          </p:cNvPicPr>
          <p:nvPr/>
        </p:nvPicPr>
        <p:blipFill>
          <a:blip r:embed="rId2"/>
          <a:srcRect/>
          <a:stretch>
            <a:fillRect/>
          </a:stretch>
        </p:blipFill>
        <p:spPr>
          <a:xfrm>
            <a:off x="7099418" y="2643713"/>
            <a:ext cx="10044259" cy="7115387"/>
          </a:xfrm>
          <a:prstGeom prst="rect">
            <a:avLst/>
          </a:prstGeom>
        </p:spPr>
      </p:pic>
      <p:sp>
        <p:nvSpPr>
          <p:cNvPr id="4" name="TextBox 4"/>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LAYOUT</a:t>
            </a:r>
          </a:p>
        </p:txBody>
      </p:sp>
      <p:sp>
        <p:nvSpPr>
          <p:cNvPr id="5" name="TextBox 5"/>
          <p:cNvSpPr txBox="1"/>
          <p:nvPr/>
        </p:nvSpPr>
        <p:spPr>
          <a:xfrm>
            <a:off x="1028700" y="1505741"/>
            <a:ext cx="7904079" cy="485775"/>
          </a:xfrm>
          <a:prstGeom prst="rect">
            <a:avLst/>
          </a:prstGeom>
        </p:spPr>
        <p:txBody>
          <a:bodyPr lIns="0" tIns="0" rIns="0" bIns="0" rtlCol="0" anchor="t">
            <a:spAutoFit/>
          </a:bodyPr>
          <a:lstStyle/>
          <a:p>
            <a:pPr>
              <a:lnSpc>
                <a:spcPts val="3840"/>
              </a:lnSpc>
            </a:pPr>
            <a:r>
              <a:rPr lang="en-US" sz="3200" spc="320">
                <a:solidFill>
                  <a:srgbClr val="B5C182"/>
                </a:solidFill>
                <a:latin typeface="Josefin Sans Regular Bold"/>
              </a:rPr>
              <a:t>TRANG ĐĂNG KÍ</a:t>
            </a:r>
          </a:p>
        </p:txBody>
      </p:sp>
      <p:sp>
        <p:nvSpPr>
          <p:cNvPr id="6" name="TextBox 6"/>
          <p:cNvSpPr txBox="1"/>
          <p:nvPr/>
        </p:nvSpPr>
        <p:spPr>
          <a:xfrm>
            <a:off x="1028700" y="1995961"/>
            <a:ext cx="8721936" cy="942975"/>
          </a:xfrm>
          <a:prstGeom prst="rect">
            <a:avLst/>
          </a:prstGeom>
        </p:spPr>
        <p:txBody>
          <a:bodyPr lIns="0" tIns="0" rIns="0" bIns="0" rtlCol="0" anchor="t">
            <a:spAutoFit/>
          </a:bodyPr>
          <a:lstStyle/>
          <a:p>
            <a:pPr>
              <a:lnSpc>
                <a:spcPts val="3750"/>
              </a:lnSpc>
            </a:pPr>
            <a:r>
              <a:rPr lang="en-US" sz="2500">
                <a:solidFill>
                  <a:srgbClr val="5C701F"/>
                </a:solidFill>
                <a:latin typeface="Josefin Sans Regular"/>
              </a:rPr>
              <a:t>Đăng kí: tên người dùng, email, số điện thoại và mật khẩu, xác thực mật khẩu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8F3"/>
        </a:solidFill>
        <a:effectLst/>
      </p:bgPr>
    </p:bg>
    <p:spTree>
      <p:nvGrpSpPr>
        <p:cNvPr id="1" name=""/>
        <p:cNvGrpSpPr/>
        <p:nvPr/>
      </p:nvGrpSpPr>
      <p:grpSpPr>
        <a:xfrm>
          <a:off x="0" y="0"/>
          <a:ext cx="0" cy="0"/>
          <a:chOff x="0" y="0"/>
          <a:chExt cx="0" cy="0"/>
        </a:xfrm>
      </p:grpSpPr>
      <p:sp>
        <p:nvSpPr>
          <p:cNvPr id="2" name="AutoShape 2"/>
          <p:cNvSpPr/>
          <p:nvPr/>
        </p:nvSpPr>
        <p:spPr>
          <a:xfrm>
            <a:off x="1028700" y="1143668"/>
            <a:ext cx="857250" cy="152400"/>
          </a:xfrm>
          <a:prstGeom prst="rect">
            <a:avLst/>
          </a:prstGeom>
          <a:solidFill>
            <a:srgbClr val="5C701F"/>
          </a:solidFill>
        </p:spPr>
      </p:sp>
      <p:pic>
        <p:nvPicPr>
          <p:cNvPr id="3" name="Picture 3"/>
          <p:cNvPicPr>
            <a:picLocks noChangeAspect="1"/>
          </p:cNvPicPr>
          <p:nvPr/>
        </p:nvPicPr>
        <p:blipFill>
          <a:blip r:embed="rId2"/>
          <a:srcRect/>
          <a:stretch>
            <a:fillRect/>
          </a:stretch>
        </p:blipFill>
        <p:spPr>
          <a:xfrm>
            <a:off x="7043753" y="1991516"/>
            <a:ext cx="10506819" cy="7165365"/>
          </a:xfrm>
          <a:prstGeom prst="rect">
            <a:avLst/>
          </a:prstGeom>
        </p:spPr>
      </p:pic>
      <p:sp>
        <p:nvSpPr>
          <p:cNvPr id="4" name="TextBox 4"/>
          <p:cNvSpPr txBox="1"/>
          <p:nvPr/>
        </p:nvSpPr>
        <p:spPr>
          <a:xfrm>
            <a:off x="1028700" y="381000"/>
            <a:ext cx="7904079" cy="647700"/>
          </a:xfrm>
          <a:prstGeom prst="rect">
            <a:avLst/>
          </a:prstGeom>
        </p:spPr>
        <p:txBody>
          <a:bodyPr lIns="0" tIns="0" rIns="0" bIns="0" rtlCol="0" anchor="t">
            <a:spAutoFit/>
          </a:bodyPr>
          <a:lstStyle/>
          <a:p>
            <a:pPr>
              <a:lnSpc>
                <a:spcPts val="5070"/>
              </a:lnSpc>
            </a:pPr>
            <a:r>
              <a:rPr lang="en-US" sz="4225" spc="337">
                <a:solidFill>
                  <a:srgbClr val="B5C182"/>
                </a:solidFill>
                <a:latin typeface="Josefin Sans Regular Bold"/>
              </a:rPr>
              <a:t>LAYOUT</a:t>
            </a:r>
          </a:p>
        </p:txBody>
      </p:sp>
      <p:sp>
        <p:nvSpPr>
          <p:cNvPr id="5" name="TextBox 5"/>
          <p:cNvSpPr txBox="1"/>
          <p:nvPr/>
        </p:nvSpPr>
        <p:spPr>
          <a:xfrm>
            <a:off x="1028700" y="1505741"/>
            <a:ext cx="7904079" cy="485775"/>
          </a:xfrm>
          <a:prstGeom prst="rect">
            <a:avLst/>
          </a:prstGeom>
        </p:spPr>
        <p:txBody>
          <a:bodyPr lIns="0" tIns="0" rIns="0" bIns="0" rtlCol="0" anchor="t">
            <a:spAutoFit/>
          </a:bodyPr>
          <a:lstStyle/>
          <a:p>
            <a:pPr>
              <a:lnSpc>
                <a:spcPts val="3840"/>
              </a:lnSpc>
            </a:pPr>
            <a:r>
              <a:rPr lang="en-US" sz="3200" spc="320">
                <a:solidFill>
                  <a:srgbClr val="B5C182"/>
                </a:solidFill>
                <a:latin typeface="Josefin Sans Regular Bold"/>
              </a:rPr>
              <a:t>TRANG CHỦ</a:t>
            </a:r>
          </a:p>
        </p:txBody>
      </p:sp>
      <p:sp>
        <p:nvSpPr>
          <p:cNvPr id="6" name="TextBox 6"/>
          <p:cNvSpPr txBox="1"/>
          <p:nvPr/>
        </p:nvSpPr>
        <p:spPr>
          <a:xfrm>
            <a:off x="635500" y="2165531"/>
            <a:ext cx="6189725" cy="6991350"/>
          </a:xfrm>
          <a:prstGeom prst="rect">
            <a:avLst/>
          </a:prstGeom>
        </p:spPr>
        <p:txBody>
          <a:bodyPr lIns="0" tIns="0" rIns="0" bIns="0" rtlCol="0" anchor="t">
            <a:spAutoFit/>
          </a:bodyPr>
          <a:lstStyle/>
          <a:p>
            <a:pPr>
              <a:lnSpc>
                <a:spcPts val="3749"/>
              </a:lnSpc>
            </a:pPr>
            <a:r>
              <a:rPr lang="en-US" sz="2499">
                <a:solidFill>
                  <a:srgbClr val="5C701F"/>
                </a:solidFill>
                <a:latin typeface="Josefin Sans Regular"/>
              </a:rPr>
              <a:t>Header: navbar - logo - state box</a:t>
            </a:r>
          </a:p>
          <a:p>
            <a:pPr>
              <a:lnSpc>
                <a:spcPts val="3749"/>
              </a:lnSpc>
            </a:pPr>
            <a:r>
              <a:rPr lang="en-US" sz="2499">
                <a:solidFill>
                  <a:srgbClr val="5C701F"/>
                </a:solidFill>
                <a:latin typeface="Josefin Sans Regular"/>
              </a:rPr>
              <a:t>logo: logo web</a:t>
            </a:r>
          </a:p>
          <a:p>
            <a:pPr>
              <a:lnSpc>
                <a:spcPts val="3749"/>
              </a:lnSpc>
            </a:pPr>
            <a:r>
              <a:rPr lang="en-US" sz="2499">
                <a:solidFill>
                  <a:srgbClr val="5C701F"/>
                </a:solidFill>
                <a:latin typeface="Josefin Sans Regular"/>
              </a:rPr>
              <a:t>navbar: điều hướng trang chủ, sản phẩm, thương hiệu, về chúng tôi</a:t>
            </a:r>
          </a:p>
          <a:p>
            <a:pPr>
              <a:lnSpc>
                <a:spcPts val="3749"/>
              </a:lnSpc>
            </a:pPr>
            <a:r>
              <a:rPr lang="en-US" sz="2499">
                <a:solidFill>
                  <a:srgbClr val="5C701F"/>
                </a:solidFill>
                <a:latin typeface="Josefin Sans Regular"/>
              </a:rPr>
              <a:t>state box: điều hướng page user, đăng nhập/ đăng kí, modal search</a:t>
            </a:r>
          </a:p>
          <a:p>
            <a:pPr>
              <a:lnSpc>
                <a:spcPts val="3749"/>
              </a:lnSpc>
            </a:pPr>
            <a:endParaRPr lang="en-US" sz="2499">
              <a:solidFill>
                <a:srgbClr val="5C701F"/>
              </a:solidFill>
              <a:latin typeface="Josefin Sans Regular"/>
            </a:endParaRPr>
          </a:p>
          <a:p>
            <a:pPr>
              <a:lnSpc>
                <a:spcPts val="3749"/>
              </a:lnSpc>
            </a:pPr>
            <a:r>
              <a:rPr lang="en-US" sz="2499">
                <a:solidFill>
                  <a:srgbClr val="5C701F"/>
                </a:solidFill>
                <a:latin typeface="Josefin Sans Regular"/>
              </a:rPr>
              <a:t>Slider: ảnh về sản phẩm và người mẫu </a:t>
            </a:r>
          </a:p>
          <a:p>
            <a:pPr>
              <a:lnSpc>
                <a:spcPts val="3749"/>
              </a:lnSpc>
            </a:pPr>
            <a:r>
              <a:rPr lang="en-US" sz="2499">
                <a:solidFill>
                  <a:srgbClr val="5C701F"/>
                </a:solidFill>
                <a:latin typeface="Josefin Sans Regular"/>
              </a:rPr>
              <a:t>Content:</a:t>
            </a:r>
            <a:r>
              <a:rPr lang="en-US" sz="2499">
                <a:solidFill>
                  <a:srgbClr val="5C701F"/>
                </a:solidFill>
                <a:latin typeface="Arimo"/>
              </a:rPr>
              <a:t> gồm hình, tên và giá của từng sản phẩm, comment của khách hàng, dịch vụ,...</a:t>
            </a:r>
          </a:p>
          <a:p>
            <a:pPr>
              <a:lnSpc>
                <a:spcPts val="3749"/>
              </a:lnSpc>
            </a:pPr>
            <a:endParaRPr lang="en-US" sz="2499">
              <a:solidFill>
                <a:srgbClr val="5C701F"/>
              </a:solidFill>
              <a:latin typeface="Arimo"/>
            </a:endParaRPr>
          </a:p>
          <a:p>
            <a:pPr>
              <a:lnSpc>
                <a:spcPts val="3749"/>
              </a:lnSpc>
            </a:pPr>
            <a:r>
              <a:rPr lang="en-US" sz="2499">
                <a:solidFill>
                  <a:srgbClr val="5C701F"/>
                </a:solidFill>
                <a:latin typeface="Josefin Sans Regular"/>
              </a:rPr>
              <a:t>Footer</a:t>
            </a:r>
            <a:r>
              <a:rPr lang="en-US" sz="2499">
                <a:solidFill>
                  <a:srgbClr val="5C701F"/>
                </a:solidFill>
                <a:latin typeface="Arimo"/>
              </a:rPr>
              <a:t> gồm giới thiệu, liên hệ, chính sách, địa chỉ của hàng và số điện thoại</a:t>
            </a:r>
          </a:p>
          <a:p>
            <a:pPr>
              <a:lnSpc>
                <a:spcPts val="3750"/>
              </a:lnSpc>
            </a:pPr>
            <a:endParaRPr lang="en-US" sz="2499">
              <a:solidFill>
                <a:srgbClr val="5C701F"/>
              </a:solidFill>
              <a:latin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1017</Words>
  <Application>Microsoft Office PowerPoint</Application>
  <PresentationFormat>Custom</PresentationFormat>
  <Paragraphs>141</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Josefin Sans Regular</vt:lpstr>
      <vt:lpstr>Arial</vt:lpstr>
      <vt:lpstr>Calibri</vt:lpstr>
      <vt:lpstr>Arimo</vt:lpstr>
      <vt:lpstr>Josefin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Xe cộ Trên đường Kinh doanh Thuyết trình Ngang</dc:title>
  <cp:lastModifiedBy>Lê Nguyệt Châu Sa</cp:lastModifiedBy>
  <cp:revision>2</cp:revision>
  <dcterms:created xsi:type="dcterms:W3CDTF">2006-08-16T00:00:00Z</dcterms:created>
  <dcterms:modified xsi:type="dcterms:W3CDTF">2022-04-21T13:02:38Z</dcterms:modified>
  <dc:identifier>DAE-fxwAI8o</dc:identifier>
</cp:coreProperties>
</file>